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Melanie 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C62A2D6A-B3E2-490D-AA77-400388D1B6BB}">
  <a:tblStyle styleId="{C62A2D6A-B3E2-490D-AA77-400388D1B6B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7-09-06T00:32:26.165">
    <p:pos x="6000" y="0"/>
    <p:text>Will resketch by friday</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 name="Shape 154"/>
        <p:cNvGrpSpPr/>
        <p:nvPr/>
      </p:nvGrpSpPr>
      <p:grpSpPr>
        <a:xfrm>
          <a:off x="0" y="0"/>
          <a:ext cx="0" cy="0"/>
          <a:chOff x="0" y="0"/>
          <a:chExt cx="0" cy="0"/>
        </a:xfrm>
      </p:grpSpPr>
      <p:sp>
        <p:nvSpPr>
          <p:cNvPr id="155" name="Shape 1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6" name="Shape 15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Shape 1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3" name="Shape 16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Shape 2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6" name="Shape 21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Shape 2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2" name="Shape 25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3" name="Shape 27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Shape 2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0" name="Shape 2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Shape 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 name="Shape 5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Shape 2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6" name="Shape 2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5" name="Shape 31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Shape 3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26" name="Shape 32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Shape 3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1" name="Shape 34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Shape 3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2" name="Shape 37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4" name="Shape 39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Shape 4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6" name="Shape 4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2" name="Shape 41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Shape 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 name="Shape 65"/>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Shape 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 name="Shape 7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Shape 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 name="Shape 8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Shape 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 name="Shape 8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Shape 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 name="Shape 9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Shape 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Shape 45"/>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Shape 46"/>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Shape 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Shape 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Shape 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Shape 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Shape 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Shape 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Shape 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Shape 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Shape 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Shape 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9.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4.jpg"/><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7.png"/><Relationship Id="rId6"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comments" Target="../comments/comment1.xml"/><Relationship Id="rId4" Type="http://schemas.openxmlformats.org/officeDocument/2006/relationships/image" Target="../media/image2.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592175"/>
            <a:ext cx="8520600" cy="2052600"/>
          </a:xfrm>
          <a:prstGeom prst="rect">
            <a:avLst/>
          </a:prstGeom>
        </p:spPr>
        <p:txBody>
          <a:bodyPr anchorCtr="0" anchor="b" bIns="91425" lIns="91425" spcFirstLastPara="1" rIns="91425" wrap="square" tIns="91425">
            <a:noAutofit/>
          </a:bodyPr>
          <a:lstStyle/>
          <a:p>
            <a:pPr indent="0" lvl="0" marL="0">
              <a:spcBef>
                <a:spcPts val="0"/>
              </a:spcBef>
              <a:spcAft>
                <a:spcPts val="0"/>
              </a:spcAft>
              <a:buNone/>
            </a:pPr>
            <a:r>
              <a:rPr b="1" lang="en-GB" sz="4800"/>
              <a:t>Better Solutions</a:t>
            </a:r>
            <a:r>
              <a:rPr b="1" lang="en-GB" sz="4800"/>
              <a:t>™</a:t>
            </a:r>
            <a:endParaRPr b="1" sz="4800"/>
          </a:p>
          <a:p>
            <a:pPr indent="0" lvl="0" marL="0">
              <a:spcBef>
                <a:spcPts val="0"/>
              </a:spcBef>
              <a:spcAft>
                <a:spcPts val="0"/>
              </a:spcAft>
              <a:buNone/>
            </a:pPr>
            <a:r>
              <a:rPr lang="en-GB" sz="3600"/>
              <a:t>REMIT 10 Inc. SmartGarden App</a:t>
            </a:r>
            <a:endParaRPr sz="3600"/>
          </a:p>
        </p:txBody>
      </p:sp>
      <p:sp>
        <p:nvSpPr>
          <p:cNvPr id="55" name="Shape 55"/>
          <p:cNvSpPr txBox="1"/>
          <p:nvPr>
            <p:ph idx="1" type="subTitle"/>
          </p:nvPr>
        </p:nvSpPr>
        <p:spPr>
          <a:xfrm>
            <a:off x="311700" y="2834125"/>
            <a:ext cx="8520600" cy="20526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GB" sz="1400"/>
              <a:t>Authors:</a:t>
            </a:r>
            <a:endParaRPr b="1" sz="1400"/>
          </a:p>
          <a:p>
            <a:pPr indent="0" lvl="0" marL="0">
              <a:spcBef>
                <a:spcPts val="0"/>
              </a:spcBef>
              <a:spcAft>
                <a:spcPts val="0"/>
              </a:spcAft>
              <a:buNone/>
            </a:pPr>
            <a:r>
              <a:rPr lang="en-GB" sz="1400"/>
              <a:t>Mel Cresswell	mcr71	86362156</a:t>
            </a:r>
            <a:endParaRPr sz="1400"/>
          </a:p>
          <a:p>
            <a:pPr indent="0" lvl="0" marL="0">
              <a:spcBef>
                <a:spcPts val="0"/>
              </a:spcBef>
              <a:spcAft>
                <a:spcPts val="0"/>
              </a:spcAft>
              <a:buNone/>
            </a:pPr>
            <a:r>
              <a:rPr lang="en-GB" sz="1400"/>
              <a:t>Isabelle Lynch 	irl18		32346428</a:t>
            </a:r>
            <a:endParaRPr sz="1400"/>
          </a:p>
          <a:p>
            <a:pPr indent="0" lvl="0" marL="0">
              <a:spcBef>
                <a:spcPts val="0"/>
              </a:spcBef>
              <a:spcAft>
                <a:spcPts val="0"/>
              </a:spcAft>
              <a:buNone/>
            </a:pPr>
            <a:r>
              <a:rPr lang="en-GB" sz="1400"/>
              <a:t>Nicole Steinke	nst44 	46721931</a:t>
            </a:r>
            <a:endParaRPr sz="1400"/>
          </a:p>
          <a:p>
            <a:pPr indent="0" lvl="0" marL="0">
              <a:spcBef>
                <a:spcPts val="0"/>
              </a:spcBef>
              <a:spcAft>
                <a:spcPts val="0"/>
              </a:spcAft>
              <a:buNone/>
            </a:pPr>
            <a:r>
              <a:rPr lang="en-GB" sz="1400"/>
              <a:t>Alexis Sy		mas264	21229382</a:t>
            </a:r>
            <a:endParaRPr sz="1400"/>
          </a:p>
          <a:p>
            <a:pPr indent="0" lvl="0" marL="0">
              <a:spcBef>
                <a:spcPts val="0"/>
              </a:spcBef>
              <a:spcAft>
                <a:spcPts val="0"/>
              </a:spcAft>
              <a:buNone/>
            </a:pPr>
            <a:r>
              <a:rPr lang="en-GB" sz="1400"/>
              <a:t>Thomas Eatson 	twe29	87733326</a:t>
            </a:r>
            <a:endParaRPr sz="1400"/>
          </a:p>
        </p:txBody>
      </p:sp>
      <p:sp>
        <p:nvSpPr>
          <p:cNvPr id="56" name="Shape 56"/>
          <p:cNvSpPr txBox="1"/>
          <p:nvPr/>
        </p:nvSpPr>
        <p:spPr>
          <a:xfrm>
            <a:off x="6751200" y="0"/>
            <a:ext cx="2392800" cy="530400"/>
          </a:xfrm>
          <a:prstGeom prst="rect">
            <a:avLst/>
          </a:prstGeom>
          <a:noFill/>
          <a:ln>
            <a:noFill/>
          </a:ln>
        </p:spPr>
        <p:txBody>
          <a:bodyPr anchorCtr="0" anchor="t" bIns="91425" lIns="91425" spcFirstLastPara="1" rIns="91425" wrap="square" tIns="91425">
            <a:noAutofit/>
          </a:bodyPr>
          <a:lstStyle/>
          <a:p>
            <a:pPr indent="0" lvl="0" marL="0" algn="r">
              <a:spcBef>
                <a:spcPts val="0"/>
              </a:spcBef>
              <a:spcAft>
                <a:spcPts val="0"/>
              </a:spcAft>
              <a:buNone/>
            </a:pPr>
            <a:r>
              <a:rPr lang="en-GB"/>
              <a:t>COSC368 Assignment 1 Design Concepts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Shape 112"/>
          <p:cNvSpPr txBox="1"/>
          <p:nvPr>
            <p:ph type="title"/>
          </p:nvPr>
        </p:nvSpPr>
        <p:spPr>
          <a:xfrm>
            <a:off x="311700" y="9237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Preliminary Design Alternatives - Design 1</a:t>
            </a:r>
            <a:endParaRPr b="1"/>
          </a:p>
        </p:txBody>
      </p:sp>
      <p:graphicFrame>
        <p:nvGraphicFramePr>
          <p:cNvPr id="113" name="Shape 113"/>
          <p:cNvGraphicFramePr/>
          <p:nvPr/>
        </p:nvGraphicFramePr>
        <p:xfrm>
          <a:off x="442650" y="897850"/>
          <a:ext cx="3000000" cy="3000000"/>
        </p:xfrm>
        <a:graphic>
          <a:graphicData uri="http://schemas.openxmlformats.org/drawingml/2006/table">
            <a:tbl>
              <a:tblPr>
                <a:noFill/>
                <a:tableStyleId>{C62A2D6A-B3E2-490D-AA77-400388D1B6BB}</a:tableStyleId>
              </a:tblPr>
              <a:tblGrid>
                <a:gridCol w="3874425"/>
                <a:gridCol w="4297700"/>
              </a:tblGrid>
              <a:tr h="381000">
                <a:tc>
                  <a:txBody>
                    <a:bodyPr>
                      <a:noAutofit/>
                    </a:bodyPr>
                    <a:lstStyle/>
                    <a:p>
                      <a:pPr indent="0" lvl="0" marL="0">
                        <a:spcBef>
                          <a:spcPts val="0"/>
                        </a:spcBef>
                        <a:spcAft>
                          <a:spcPts val="0"/>
                        </a:spcAft>
                        <a:buNone/>
                      </a:pPr>
                      <a:r>
                        <a:rPr b="1" lang="en-GB"/>
                        <a:t>Pros</a:t>
                      </a:r>
                      <a:endParaRPr b="1"/>
                    </a:p>
                  </a:txBody>
                  <a:tcPr marT="91425" marB="91425" marR="91425" marL="91425"/>
                </a:tc>
                <a:tc>
                  <a:txBody>
                    <a:bodyPr>
                      <a:noAutofit/>
                    </a:bodyPr>
                    <a:lstStyle/>
                    <a:p>
                      <a:pPr indent="0" lvl="0" marL="0">
                        <a:spcBef>
                          <a:spcPts val="0"/>
                        </a:spcBef>
                        <a:spcAft>
                          <a:spcPts val="0"/>
                        </a:spcAft>
                        <a:buNone/>
                      </a:pPr>
                      <a:r>
                        <a:rPr b="1" lang="en-GB"/>
                        <a:t>Cons</a:t>
                      </a:r>
                      <a:endParaRPr b="1"/>
                    </a:p>
                  </a:txBody>
                  <a:tcPr marT="91425" marB="91425" marR="91425" marL="91425"/>
                </a:tc>
              </a:tr>
              <a:tr h="381000">
                <a:tc>
                  <a:txBody>
                    <a:bodyPr>
                      <a:noAutofit/>
                    </a:bodyPr>
                    <a:lstStyle/>
                    <a:p>
                      <a:pPr indent="0" lvl="0" marL="0" rtl="0">
                        <a:lnSpc>
                          <a:spcPct val="115000"/>
                        </a:lnSpc>
                        <a:spcBef>
                          <a:spcPts val="0"/>
                        </a:spcBef>
                        <a:spcAft>
                          <a:spcPts val="0"/>
                        </a:spcAft>
                        <a:buNone/>
                      </a:pPr>
                      <a:r>
                        <a:rPr lang="en-GB" sz="1100">
                          <a:solidFill>
                            <a:schemeClr val="dk1"/>
                          </a:solidFill>
                        </a:rPr>
                        <a:t>Can view each zone easily, with matching colours for each identified zone</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Can see all features of each particular zone</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Quick zone summary available</a:t>
                      </a:r>
                      <a:endParaRPr sz="1100">
                        <a:solidFill>
                          <a:schemeClr val="dk1"/>
                        </a:solidFill>
                      </a:endParaRPr>
                    </a:p>
                  </a:txBody>
                  <a:tcPr marT="91425" marB="91425" marR="91425" marL="91425"/>
                </a:tc>
                <a:tc>
                  <a:txBody>
                    <a:bodyPr>
                      <a:noAutofit/>
                    </a:bodyPr>
                    <a:lstStyle/>
                    <a:p>
                      <a:pPr indent="0" lvl="0" marL="0" rtl="0">
                        <a:lnSpc>
                          <a:spcPct val="115000"/>
                        </a:lnSpc>
                        <a:spcBef>
                          <a:spcPts val="0"/>
                        </a:spcBef>
                        <a:spcAft>
                          <a:spcPts val="0"/>
                        </a:spcAft>
                        <a:buNone/>
                      </a:pPr>
                      <a:r>
                        <a:rPr lang="en-GB" sz="1100">
                          <a:solidFill>
                            <a:schemeClr val="dk1"/>
                          </a:solidFill>
                        </a:rPr>
                        <a:t>Home picture of house may need to be changed if the user wants to switch around zones - requires extra feature that is not necessary</a:t>
                      </a:r>
                      <a:endParaRPr sz="1100">
                        <a:solidFill>
                          <a:schemeClr val="dk1"/>
                        </a:solidFill>
                      </a:endParaRPr>
                    </a:p>
                    <a:p>
                      <a:pPr indent="0" lvl="0" marL="0" rtl="0">
                        <a:lnSpc>
                          <a:spcPct val="115000"/>
                        </a:lnSpc>
                        <a:spcBef>
                          <a:spcPts val="0"/>
                        </a:spcBef>
                        <a:spcAft>
                          <a:spcPts val="0"/>
                        </a:spcAft>
                        <a:buNone/>
                      </a:pPr>
                      <a:r>
                        <a:rPr lang="en-GB" sz="1100"/>
                        <a:t>Can’t set timer for sprinklers, only on and off</a:t>
                      </a:r>
                      <a:endParaRPr sz="1100"/>
                    </a:p>
                    <a:p>
                      <a:pPr indent="0" lvl="0" marL="0" rtl="0">
                        <a:lnSpc>
                          <a:spcPct val="115000"/>
                        </a:lnSpc>
                        <a:spcBef>
                          <a:spcPts val="0"/>
                        </a:spcBef>
                        <a:spcAft>
                          <a:spcPts val="0"/>
                        </a:spcAft>
                        <a:buNone/>
                      </a:pPr>
                      <a:r>
                        <a:rPr lang="en-GB" sz="1100"/>
                        <a:t>Can’t compare sunlight/rain/etc in different zones</a:t>
                      </a:r>
                      <a:endParaRPr sz="1100"/>
                    </a:p>
                  </a:txBody>
                  <a:tcPr marT="91425" marB="91425" marR="91425" marL="91425"/>
                </a:tc>
              </a:tr>
            </a:tbl>
          </a:graphicData>
        </a:graphic>
      </p:graphicFrame>
      <p:sp>
        <p:nvSpPr>
          <p:cNvPr id="114" name="Shape 114"/>
          <p:cNvSpPr txBox="1"/>
          <p:nvPr/>
        </p:nvSpPr>
        <p:spPr>
          <a:xfrm>
            <a:off x="442650" y="2658375"/>
            <a:ext cx="8172000" cy="1911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t>Risks:</a:t>
            </a:r>
            <a:r>
              <a:rPr lang="en-GB" sz="1200"/>
              <a:t> forgetting to turn sprinklers off so they just stay on and flood that zone - could be fixed with timers.</a:t>
            </a:r>
            <a:endParaRPr sz="1200"/>
          </a:p>
          <a:p>
            <a:pPr indent="0" lvl="0" marL="0" rtl="0">
              <a:spcBef>
                <a:spcPts val="500"/>
              </a:spcBef>
              <a:spcAft>
                <a:spcPts val="0"/>
              </a:spcAft>
              <a:buNone/>
            </a:pPr>
            <a:r>
              <a:t/>
            </a:r>
            <a:endParaRPr sz="700"/>
          </a:p>
          <a:p>
            <a:pPr indent="0" lvl="0" marL="0">
              <a:spcBef>
                <a:spcPts val="500"/>
              </a:spcBef>
              <a:spcAft>
                <a:spcPts val="0"/>
              </a:spcAft>
              <a:buNone/>
            </a:pPr>
            <a:r>
              <a:rPr lang="en-GB" sz="1200"/>
              <a:t>This design would be good for scenario 4 because the log helps Mary keep track of how far along plants are, and the sprinklers are able to be turned on and off from her device.</a:t>
            </a:r>
            <a:endParaRPr sz="1200"/>
          </a:p>
          <a:p>
            <a:pPr indent="0" lvl="0" marL="0">
              <a:spcBef>
                <a:spcPts val="500"/>
              </a:spcBef>
              <a:spcAft>
                <a:spcPts val="0"/>
              </a:spcAft>
              <a:buNone/>
            </a:pPr>
            <a:r>
              <a:rPr lang="en-GB" sz="1200">
                <a:solidFill>
                  <a:schemeClr val="dk1"/>
                </a:solidFill>
              </a:rPr>
              <a:t>This design would be good for scenario 6 because it lets the kids keep track of when they planted their vegetables, and allows different zones for different classes.</a:t>
            </a:r>
            <a:endParaRPr sz="1200">
              <a:solidFill>
                <a:schemeClr val="dk1"/>
              </a:solidFill>
            </a:endParaRPr>
          </a:p>
          <a:p>
            <a:pPr indent="0" lvl="0" marL="0">
              <a:spcBef>
                <a:spcPts val="500"/>
              </a:spcBef>
              <a:spcAft>
                <a:spcPts val="500"/>
              </a:spcAft>
              <a:buClr>
                <a:schemeClr val="dk1"/>
              </a:buClr>
              <a:buSzPts val="1100"/>
              <a:buFont typeface="Arial"/>
              <a:buNone/>
            </a:pPr>
            <a:r>
              <a:rPr lang="en-GB" sz="1200">
                <a:solidFill>
                  <a:schemeClr val="dk1"/>
                </a:solidFill>
              </a:rPr>
              <a:t>This design would not work for scenarios 1 or 5 because it doesn’t have a timer system attached to the sprinklers.</a:t>
            </a:r>
            <a:endParaRPr sz="12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Shape 119"/>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Preliminary Design Alternatives - Design 2</a:t>
            </a:r>
            <a:endParaRPr b="1"/>
          </a:p>
        </p:txBody>
      </p:sp>
      <p:pic>
        <p:nvPicPr>
          <p:cNvPr descr="IMG_2801.JPG" id="120" name="Shape 120"/>
          <p:cNvPicPr preferRelativeResize="0"/>
          <p:nvPr/>
        </p:nvPicPr>
        <p:blipFill rotWithShape="1">
          <a:blip r:embed="rId3">
            <a:alphaModFix/>
          </a:blip>
          <a:srcRect b="0" l="11038" r="31436" t="3521"/>
          <a:stretch/>
        </p:blipFill>
        <p:spPr>
          <a:xfrm>
            <a:off x="1006925" y="1070200"/>
            <a:ext cx="2387498" cy="3003097"/>
          </a:xfrm>
          <a:prstGeom prst="rect">
            <a:avLst/>
          </a:prstGeom>
          <a:noFill/>
          <a:ln>
            <a:noFill/>
          </a:ln>
        </p:spPr>
      </p:pic>
      <p:pic>
        <p:nvPicPr>
          <p:cNvPr descr="IMG_2802.JPG" id="121" name="Shape 121"/>
          <p:cNvPicPr preferRelativeResize="0"/>
          <p:nvPr/>
        </p:nvPicPr>
        <p:blipFill rotWithShape="1">
          <a:blip r:embed="rId4">
            <a:alphaModFix/>
          </a:blip>
          <a:srcRect b="6902" l="0" r="0" t="5277"/>
          <a:stretch/>
        </p:blipFill>
        <p:spPr>
          <a:xfrm>
            <a:off x="4674450" y="723900"/>
            <a:ext cx="3116998" cy="2053099"/>
          </a:xfrm>
          <a:prstGeom prst="rect">
            <a:avLst/>
          </a:prstGeom>
          <a:noFill/>
          <a:ln>
            <a:noFill/>
          </a:ln>
        </p:spPr>
      </p:pic>
      <p:cxnSp>
        <p:nvCxnSpPr>
          <p:cNvPr id="122" name="Shape 122"/>
          <p:cNvCxnSpPr/>
          <p:nvPr/>
        </p:nvCxnSpPr>
        <p:spPr>
          <a:xfrm flipH="1" rot="10800000">
            <a:off x="2072200" y="1515225"/>
            <a:ext cx="2572500" cy="727200"/>
          </a:xfrm>
          <a:prstGeom prst="straightConnector1">
            <a:avLst/>
          </a:prstGeom>
          <a:noFill/>
          <a:ln cap="flat" cmpd="sng" w="9525">
            <a:solidFill>
              <a:schemeClr val="dk2"/>
            </a:solidFill>
            <a:prstDash val="solid"/>
            <a:round/>
            <a:headEnd len="med" w="med" type="none"/>
            <a:tailEnd len="med" w="med" type="triangle"/>
          </a:ln>
        </p:spPr>
      </p:cxnSp>
      <p:cxnSp>
        <p:nvCxnSpPr>
          <p:cNvPr id="123" name="Shape 123"/>
          <p:cNvCxnSpPr/>
          <p:nvPr/>
        </p:nvCxnSpPr>
        <p:spPr>
          <a:xfrm>
            <a:off x="2488125" y="3313688"/>
            <a:ext cx="2156700" cy="558900"/>
          </a:xfrm>
          <a:prstGeom prst="straightConnector1">
            <a:avLst/>
          </a:prstGeom>
          <a:noFill/>
          <a:ln cap="flat" cmpd="sng" w="9525">
            <a:solidFill>
              <a:schemeClr val="dk2"/>
            </a:solidFill>
            <a:prstDash val="solid"/>
            <a:round/>
            <a:headEnd len="med" w="med" type="none"/>
            <a:tailEnd len="med" w="med" type="triangle"/>
          </a:ln>
        </p:spPr>
      </p:cxnSp>
      <p:pic>
        <p:nvPicPr>
          <p:cNvPr descr="IMG_2804.JPG" id="124" name="Shape 124"/>
          <p:cNvPicPr preferRelativeResize="0"/>
          <p:nvPr/>
        </p:nvPicPr>
        <p:blipFill rotWithShape="1">
          <a:blip r:embed="rId5">
            <a:alphaModFix/>
          </a:blip>
          <a:srcRect b="19382" l="0" r="0" t="10746"/>
          <a:stretch/>
        </p:blipFill>
        <p:spPr>
          <a:xfrm>
            <a:off x="4657563" y="2928250"/>
            <a:ext cx="3151804" cy="1651648"/>
          </a:xfrm>
          <a:prstGeom prst="rect">
            <a:avLst/>
          </a:prstGeom>
          <a:noFill/>
          <a:ln>
            <a:noFill/>
          </a:ln>
        </p:spPr>
      </p:pic>
      <p:sp>
        <p:nvSpPr>
          <p:cNvPr id="125" name="Shape 125"/>
          <p:cNvSpPr txBox="1"/>
          <p:nvPr/>
        </p:nvSpPr>
        <p:spPr>
          <a:xfrm>
            <a:off x="7889650" y="3846450"/>
            <a:ext cx="1106700" cy="1124700"/>
          </a:xfrm>
          <a:prstGeom prst="rect">
            <a:avLst/>
          </a:prstGeom>
          <a:noFill/>
          <a:ln cap="flat" cmpd="sng" w="9525">
            <a:solidFill>
              <a:srgbClr val="4A86E8"/>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sz="800"/>
              <a:t>When Set button is clicked, the timer is set and the label changes to disable, to disable the timer, click again, looping around the two labels when clicked</a:t>
            </a:r>
            <a:endParaRPr sz="800"/>
          </a:p>
        </p:txBody>
      </p:sp>
      <p:sp>
        <p:nvSpPr>
          <p:cNvPr id="126" name="Shape 126"/>
          <p:cNvSpPr txBox="1"/>
          <p:nvPr/>
        </p:nvSpPr>
        <p:spPr>
          <a:xfrm>
            <a:off x="3600175" y="723900"/>
            <a:ext cx="1011300" cy="647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GB" sz="800"/>
              <a:t>Back option for all subsequent pages that is not the homepage</a:t>
            </a:r>
            <a:endParaRPr sz="800"/>
          </a:p>
        </p:txBody>
      </p:sp>
      <p:sp>
        <p:nvSpPr>
          <p:cNvPr id="127" name="Shape 127"/>
          <p:cNvSpPr txBox="1"/>
          <p:nvPr/>
        </p:nvSpPr>
        <p:spPr>
          <a:xfrm>
            <a:off x="152400" y="1204050"/>
            <a:ext cx="824100" cy="513600"/>
          </a:xfrm>
          <a:prstGeom prst="rect">
            <a:avLst/>
          </a:prstGeom>
          <a:noFill/>
          <a:ln cap="flat" cmpd="sng" w="9525">
            <a:solidFill>
              <a:srgbClr val="FFFF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GB" sz="800"/>
              <a:t>Quick view of current weather</a:t>
            </a:r>
            <a:endParaRPr sz="800"/>
          </a:p>
        </p:txBody>
      </p:sp>
      <p:sp>
        <p:nvSpPr>
          <p:cNvPr id="128" name="Shape 128"/>
          <p:cNvSpPr txBox="1"/>
          <p:nvPr/>
        </p:nvSpPr>
        <p:spPr>
          <a:xfrm>
            <a:off x="3364125" y="2314950"/>
            <a:ext cx="978600" cy="6474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sz="800"/>
              <a:t>Quick access to enable sprinkler, </a:t>
            </a:r>
            <a:endParaRPr sz="800"/>
          </a:p>
          <a:p>
            <a:pPr indent="0" lvl="0" marL="0" rtl="0">
              <a:spcBef>
                <a:spcPts val="0"/>
              </a:spcBef>
              <a:spcAft>
                <a:spcPts val="0"/>
              </a:spcAft>
              <a:buNone/>
            </a:pPr>
            <a:r>
              <a:rPr lang="en-GB" sz="800"/>
              <a:t>Click again to turn off sprinkler</a:t>
            </a:r>
            <a:endParaRPr sz="800"/>
          </a:p>
        </p:txBody>
      </p:sp>
      <p:sp>
        <p:nvSpPr>
          <p:cNvPr id="129" name="Shape 129"/>
          <p:cNvSpPr txBox="1"/>
          <p:nvPr/>
        </p:nvSpPr>
        <p:spPr>
          <a:xfrm>
            <a:off x="7946100" y="1070200"/>
            <a:ext cx="978600" cy="727200"/>
          </a:xfrm>
          <a:prstGeom prst="rect">
            <a:avLst/>
          </a:prstGeom>
          <a:noFill/>
          <a:ln cap="flat" cmpd="sng" w="9525">
            <a:solidFill>
              <a:srgbClr val="00FF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GB" sz="800"/>
              <a:t>Change data information to daily, weekly or yearly when clicked</a:t>
            </a:r>
            <a:endParaRPr sz="800"/>
          </a:p>
        </p:txBody>
      </p:sp>
      <p:sp>
        <p:nvSpPr>
          <p:cNvPr id="130" name="Shape 130"/>
          <p:cNvSpPr txBox="1"/>
          <p:nvPr/>
        </p:nvSpPr>
        <p:spPr>
          <a:xfrm>
            <a:off x="136925" y="2140000"/>
            <a:ext cx="765000" cy="1284600"/>
          </a:xfrm>
          <a:prstGeom prst="rect">
            <a:avLst/>
          </a:prstGeom>
          <a:noFill/>
          <a:ln cap="flat" cmpd="sng" w="9525">
            <a:solidFill>
              <a:srgbClr val="FF00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GB" sz="800"/>
              <a:t>Picture icons for ease of use/easy to familiarise users, click icons or text to go to specified pages</a:t>
            </a:r>
            <a:endParaRPr sz="800"/>
          </a:p>
        </p:txBody>
      </p:sp>
      <p:sp>
        <p:nvSpPr>
          <p:cNvPr id="131" name="Shape 131"/>
          <p:cNvSpPr txBox="1"/>
          <p:nvPr/>
        </p:nvSpPr>
        <p:spPr>
          <a:xfrm>
            <a:off x="7977600" y="260025"/>
            <a:ext cx="930000" cy="6474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GB" sz="800"/>
              <a:t>Headings so the users know what page they are on</a:t>
            </a:r>
            <a:endParaRPr sz="800"/>
          </a:p>
        </p:txBody>
      </p:sp>
      <p:sp>
        <p:nvSpPr>
          <p:cNvPr id="132" name="Shape 132"/>
          <p:cNvSpPr txBox="1"/>
          <p:nvPr/>
        </p:nvSpPr>
        <p:spPr>
          <a:xfrm>
            <a:off x="7946100" y="3004096"/>
            <a:ext cx="1011300" cy="727200"/>
          </a:xfrm>
          <a:prstGeom prst="rect">
            <a:avLst/>
          </a:prstGeom>
          <a:noFill/>
          <a:ln cap="flat" cmpd="sng" w="9525">
            <a:solidFill>
              <a:srgbClr val="00FF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GB" sz="800"/>
              <a:t>Timer scroll option to set timer for specific feature on at a specified time.</a:t>
            </a:r>
            <a:endParaRPr sz="800"/>
          </a:p>
        </p:txBody>
      </p:sp>
      <p:sp>
        <p:nvSpPr>
          <p:cNvPr id="133" name="Shape 133"/>
          <p:cNvSpPr/>
          <p:nvPr/>
        </p:nvSpPr>
        <p:spPr>
          <a:xfrm>
            <a:off x="4796500" y="839625"/>
            <a:ext cx="219600" cy="23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4" name="Shape 134"/>
          <p:cNvSpPr/>
          <p:nvPr/>
        </p:nvSpPr>
        <p:spPr>
          <a:xfrm>
            <a:off x="5830075" y="969825"/>
            <a:ext cx="765000" cy="2307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5" name="Shape 135"/>
          <p:cNvSpPr/>
          <p:nvPr/>
        </p:nvSpPr>
        <p:spPr>
          <a:xfrm>
            <a:off x="6717150" y="912900"/>
            <a:ext cx="1011300" cy="3417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6" name="Shape 136"/>
          <p:cNvSpPr/>
          <p:nvPr/>
        </p:nvSpPr>
        <p:spPr>
          <a:xfrm>
            <a:off x="5895688" y="3082925"/>
            <a:ext cx="765000" cy="2442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7" name="Shape 137"/>
          <p:cNvSpPr/>
          <p:nvPr/>
        </p:nvSpPr>
        <p:spPr>
          <a:xfrm>
            <a:off x="6831613" y="3082925"/>
            <a:ext cx="887100" cy="3417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8" name="Shape 138"/>
          <p:cNvSpPr/>
          <p:nvPr/>
        </p:nvSpPr>
        <p:spPr>
          <a:xfrm>
            <a:off x="6749725" y="1278550"/>
            <a:ext cx="978600" cy="2442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39" name="Shape 139"/>
          <p:cNvSpPr/>
          <p:nvPr/>
        </p:nvSpPr>
        <p:spPr>
          <a:xfrm>
            <a:off x="6953688" y="3565700"/>
            <a:ext cx="702000" cy="230700"/>
          </a:xfrm>
          <a:prstGeom prst="rect">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0" name="Shape 140"/>
          <p:cNvSpPr/>
          <p:nvPr/>
        </p:nvSpPr>
        <p:spPr>
          <a:xfrm>
            <a:off x="7016713" y="3921150"/>
            <a:ext cx="702000" cy="2307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1" name="Shape 141"/>
          <p:cNvSpPr/>
          <p:nvPr/>
        </p:nvSpPr>
        <p:spPr>
          <a:xfrm>
            <a:off x="5756825" y="839625"/>
            <a:ext cx="219600" cy="23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2" name="Shape 142"/>
          <p:cNvSpPr/>
          <p:nvPr/>
        </p:nvSpPr>
        <p:spPr>
          <a:xfrm>
            <a:off x="6717150" y="778175"/>
            <a:ext cx="219600" cy="23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3" name="Shape 143"/>
          <p:cNvSpPr/>
          <p:nvPr/>
        </p:nvSpPr>
        <p:spPr>
          <a:xfrm>
            <a:off x="4829538" y="3006800"/>
            <a:ext cx="219600" cy="23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4" name="Shape 144"/>
          <p:cNvSpPr/>
          <p:nvPr/>
        </p:nvSpPr>
        <p:spPr>
          <a:xfrm>
            <a:off x="5895688" y="2966125"/>
            <a:ext cx="219600" cy="23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5" name="Shape 145"/>
          <p:cNvSpPr/>
          <p:nvPr/>
        </p:nvSpPr>
        <p:spPr>
          <a:xfrm>
            <a:off x="6831613" y="2928250"/>
            <a:ext cx="219600" cy="230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6" name="Shape 146"/>
          <p:cNvSpPr/>
          <p:nvPr/>
        </p:nvSpPr>
        <p:spPr>
          <a:xfrm>
            <a:off x="2276525" y="2215025"/>
            <a:ext cx="765000" cy="6474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7" name="Shape 147"/>
          <p:cNvSpPr/>
          <p:nvPr/>
        </p:nvSpPr>
        <p:spPr>
          <a:xfrm>
            <a:off x="1470825" y="2166175"/>
            <a:ext cx="488400" cy="4875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8" name="Shape 148"/>
          <p:cNvSpPr/>
          <p:nvPr/>
        </p:nvSpPr>
        <p:spPr>
          <a:xfrm>
            <a:off x="2341625" y="2240550"/>
            <a:ext cx="488400" cy="4197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49" name="Shape 149"/>
          <p:cNvSpPr/>
          <p:nvPr/>
        </p:nvSpPr>
        <p:spPr>
          <a:xfrm>
            <a:off x="4809725" y="1046025"/>
            <a:ext cx="315000" cy="16518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0" name="Shape 150"/>
          <p:cNvSpPr/>
          <p:nvPr/>
        </p:nvSpPr>
        <p:spPr>
          <a:xfrm>
            <a:off x="1854325" y="3037475"/>
            <a:ext cx="488400" cy="487500"/>
          </a:xfrm>
          <a:prstGeom prst="rect">
            <a:avLst/>
          </a:prstGeom>
          <a:no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1" name="Shape 151"/>
          <p:cNvSpPr/>
          <p:nvPr/>
        </p:nvSpPr>
        <p:spPr>
          <a:xfrm>
            <a:off x="1153425" y="1297900"/>
            <a:ext cx="2002200" cy="572700"/>
          </a:xfrm>
          <a:prstGeom prst="rect">
            <a:avLst/>
          </a:prstGeom>
          <a:no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52" name="Shape 152"/>
          <p:cNvSpPr txBox="1"/>
          <p:nvPr/>
        </p:nvSpPr>
        <p:spPr>
          <a:xfrm>
            <a:off x="7946100" y="1921974"/>
            <a:ext cx="978600" cy="5136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GB" sz="800"/>
              <a:t>Graph displayed of accumulated data</a:t>
            </a:r>
            <a:endParaRPr sz="800"/>
          </a:p>
        </p:txBody>
      </p:sp>
      <p:sp>
        <p:nvSpPr>
          <p:cNvPr id="153" name="Shape 153"/>
          <p:cNvSpPr/>
          <p:nvPr/>
        </p:nvSpPr>
        <p:spPr>
          <a:xfrm>
            <a:off x="6845250" y="1545750"/>
            <a:ext cx="930000" cy="961800"/>
          </a:xfrm>
          <a:prstGeom prst="rect">
            <a:avLst/>
          </a:prstGeom>
          <a:noFill/>
          <a:ln cap="flat" cmpd="sng" w="952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 name="Shape 157"/>
        <p:cNvGrpSpPr/>
        <p:nvPr/>
      </p:nvGrpSpPr>
      <p:grpSpPr>
        <a:xfrm>
          <a:off x="0" y="0"/>
          <a:ext cx="0" cy="0"/>
          <a:chOff x="0" y="0"/>
          <a:chExt cx="0" cy="0"/>
        </a:xfrm>
      </p:grpSpPr>
      <p:sp>
        <p:nvSpPr>
          <p:cNvPr id="158" name="Shape 15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Preliminary Design Alternatives - Design 2</a:t>
            </a:r>
            <a:endParaRPr b="1"/>
          </a:p>
        </p:txBody>
      </p:sp>
      <p:graphicFrame>
        <p:nvGraphicFramePr>
          <p:cNvPr id="159" name="Shape 159"/>
          <p:cNvGraphicFramePr/>
          <p:nvPr/>
        </p:nvGraphicFramePr>
        <p:xfrm>
          <a:off x="436200" y="897850"/>
          <a:ext cx="3000000" cy="3000000"/>
        </p:xfrm>
        <a:graphic>
          <a:graphicData uri="http://schemas.openxmlformats.org/drawingml/2006/table">
            <a:tbl>
              <a:tblPr>
                <a:noFill/>
                <a:tableStyleId>{C62A2D6A-B3E2-490D-AA77-400388D1B6BB}</a:tableStyleId>
              </a:tblPr>
              <a:tblGrid>
                <a:gridCol w="4087700"/>
                <a:gridCol w="4087700"/>
              </a:tblGrid>
              <a:tr h="381000">
                <a:tc>
                  <a:txBody>
                    <a:bodyPr>
                      <a:noAutofit/>
                    </a:bodyPr>
                    <a:lstStyle/>
                    <a:p>
                      <a:pPr indent="0" lvl="0" marL="0" rtl="0">
                        <a:spcBef>
                          <a:spcPts val="0"/>
                        </a:spcBef>
                        <a:spcAft>
                          <a:spcPts val="0"/>
                        </a:spcAft>
                        <a:buNone/>
                      </a:pPr>
                      <a:r>
                        <a:rPr b="1" lang="en-GB"/>
                        <a:t>Pros</a:t>
                      </a:r>
                      <a:endParaRPr b="1"/>
                    </a:p>
                  </a:txBody>
                  <a:tcPr marT="91425" marB="91425" marR="91425" marL="91425"/>
                </a:tc>
                <a:tc>
                  <a:txBody>
                    <a:bodyPr>
                      <a:noAutofit/>
                    </a:bodyPr>
                    <a:lstStyle/>
                    <a:p>
                      <a:pPr indent="0" lvl="0" marL="0" rtl="0">
                        <a:spcBef>
                          <a:spcPts val="0"/>
                        </a:spcBef>
                        <a:spcAft>
                          <a:spcPts val="0"/>
                        </a:spcAft>
                        <a:buNone/>
                      </a:pPr>
                      <a:r>
                        <a:rPr b="1" lang="en-GB"/>
                        <a:t>Cons</a:t>
                      </a:r>
                      <a:endParaRPr b="1"/>
                    </a:p>
                  </a:txBody>
                  <a:tcPr marT="91425" marB="91425" marR="91425" marL="91425"/>
                </a:tc>
              </a:tr>
              <a:tr h="381000">
                <a:tc>
                  <a:txBody>
                    <a:bodyPr>
                      <a:noAutofit/>
                    </a:bodyPr>
                    <a:lstStyle/>
                    <a:p>
                      <a:pPr indent="0" lvl="0" marL="0" rtl="0">
                        <a:lnSpc>
                          <a:spcPct val="115000"/>
                        </a:lnSpc>
                        <a:spcBef>
                          <a:spcPts val="0"/>
                        </a:spcBef>
                        <a:spcAft>
                          <a:spcPts val="0"/>
                        </a:spcAft>
                        <a:buNone/>
                      </a:pPr>
                      <a:r>
                        <a:rPr lang="en-GB" sz="1100">
                          <a:solidFill>
                            <a:schemeClr val="dk1"/>
                          </a:solidFill>
                        </a:rPr>
                        <a:t>Aesthetically pleasing with round pictorial buttons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Option to view features in a daily/weekly/monthly/yearly graph - good to help view patterns across the day/year etc</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Sprinkler system button (most commonly used feature) on home page for easy access</a:t>
                      </a:r>
                      <a:endParaRPr sz="1100">
                        <a:solidFill>
                          <a:schemeClr val="dk1"/>
                        </a:solidFill>
                      </a:endParaRPr>
                    </a:p>
                  </a:txBody>
                  <a:tcPr marT="91425" marB="91425" marR="91425" marL="91425"/>
                </a:tc>
                <a:tc>
                  <a:txBody>
                    <a:bodyPr>
                      <a:noAutofit/>
                    </a:bodyPr>
                    <a:lstStyle/>
                    <a:p>
                      <a:pPr indent="0" lvl="0" marL="0" rtl="0">
                        <a:lnSpc>
                          <a:spcPct val="115000"/>
                        </a:lnSpc>
                        <a:spcBef>
                          <a:spcPts val="0"/>
                        </a:spcBef>
                        <a:spcAft>
                          <a:spcPts val="0"/>
                        </a:spcAft>
                        <a:buNone/>
                      </a:pPr>
                      <a:r>
                        <a:rPr lang="en-GB" sz="1100">
                          <a:solidFill>
                            <a:schemeClr val="dk1"/>
                          </a:solidFill>
                        </a:rPr>
                        <a:t>Again unable to compare sunlight or different feature of different zones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Sprinkler system button also under statistics menu - could confuse users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Have to disable timers manually, users can easily forget to turn off timers</a:t>
                      </a:r>
                      <a:endParaRPr sz="1100">
                        <a:solidFill>
                          <a:schemeClr val="dk1"/>
                        </a:solidFill>
                      </a:endParaRPr>
                    </a:p>
                  </a:txBody>
                  <a:tcPr marT="91425" marB="91425" marR="91425" marL="91425"/>
                </a:tc>
              </a:tr>
            </a:tbl>
          </a:graphicData>
        </a:graphic>
      </p:graphicFrame>
      <p:sp>
        <p:nvSpPr>
          <p:cNvPr id="160" name="Shape 160"/>
          <p:cNvSpPr txBox="1"/>
          <p:nvPr/>
        </p:nvSpPr>
        <p:spPr>
          <a:xfrm>
            <a:off x="436200" y="2735450"/>
            <a:ext cx="8175300" cy="216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t>Risks:</a:t>
            </a:r>
            <a:r>
              <a:rPr lang="en-GB" sz="1200"/>
              <a:t> Accidentally clicking set all for shaders instead of one specific zone so no zones get sunlight that day and can set off sprinklers without realising it is set off as it is on the homepage with no warning feature that you are about to activate the sprinkler.</a:t>
            </a:r>
            <a:endParaRPr sz="1200"/>
          </a:p>
          <a:p>
            <a:pPr indent="0" lvl="0" marL="0" rtl="0">
              <a:spcBef>
                <a:spcPts val="500"/>
              </a:spcBef>
              <a:spcAft>
                <a:spcPts val="0"/>
              </a:spcAft>
              <a:buNone/>
            </a:pPr>
            <a:r>
              <a:t/>
            </a:r>
            <a:endParaRPr sz="700"/>
          </a:p>
          <a:p>
            <a:pPr indent="0" lvl="0" marL="0" rtl="0">
              <a:spcBef>
                <a:spcPts val="500"/>
              </a:spcBef>
              <a:spcAft>
                <a:spcPts val="0"/>
              </a:spcAft>
              <a:buNone/>
            </a:pPr>
            <a:r>
              <a:rPr lang="en-GB" sz="1200"/>
              <a:t>This design would be good for scenario 1 because of its simplistic design, Steve could use the features he wants without having to look at all the statistics. </a:t>
            </a:r>
            <a:endParaRPr sz="1200"/>
          </a:p>
          <a:p>
            <a:pPr indent="0" lvl="0" marL="0" rtl="0">
              <a:spcBef>
                <a:spcPts val="500"/>
              </a:spcBef>
              <a:spcAft>
                <a:spcPts val="0"/>
              </a:spcAft>
              <a:buNone/>
            </a:pPr>
            <a:r>
              <a:rPr lang="en-GB" sz="1200"/>
              <a:t>It is also good for scenario 4 because Mary can easily use it and check statistics, and also set shade for her garden through the app without having to do it manually.</a:t>
            </a:r>
            <a:endParaRPr sz="1200"/>
          </a:p>
          <a:p>
            <a:pPr indent="0" lvl="0" marL="0" rtl="0">
              <a:spcBef>
                <a:spcPts val="500"/>
              </a:spcBef>
              <a:spcAft>
                <a:spcPts val="500"/>
              </a:spcAft>
              <a:buNone/>
            </a:pPr>
            <a:r>
              <a:rPr lang="en-GB" sz="1200"/>
              <a:t>This design is not as good for scenarios 2 and 5 because it doesn’t have enough information/options for commercial use.</a:t>
            </a:r>
            <a:endParaRPr sz="1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Shape 165"/>
          <p:cNvSpPr txBox="1"/>
          <p:nvPr>
            <p:ph type="title"/>
          </p:nvPr>
        </p:nvSpPr>
        <p:spPr>
          <a:xfrm>
            <a:off x="304800" y="-382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GB"/>
              <a:t>Preliminary Design Alternatives - Design 3</a:t>
            </a:r>
            <a:endParaRPr/>
          </a:p>
        </p:txBody>
      </p:sp>
      <p:pic>
        <p:nvPicPr>
          <p:cNvPr descr="img072.jpg" id="166" name="Shape 166"/>
          <p:cNvPicPr preferRelativeResize="0"/>
          <p:nvPr/>
        </p:nvPicPr>
        <p:blipFill rotWithShape="1">
          <a:blip r:embed="rId3">
            <a:alphaModFix/>
          </a:blip>
          <a:srcRect b="6250" l="74491" r="2896" t="49132"/>
          <a:stretch/>
        </p:blipFill>
        <p:spPr>
          <a:xfrm rot="10800000">
            <a:off x="692704" y="1439650"/>
            <a:ext cx="2090899" cy="3031548"/>
          </a:xfrm>
          <a:prstGeom prst="rect">
            <a:avLst/>
          </a:prstGeom>
          <a:noFill/>
          <a:ln>
            <a:noFill/>
          </a:ln>
        </p:spPr>
      </p:pic>
      <p:pic>
        <p:nvPicPr>
          <p:cNvPr descr="img072.jpg" id="167" name="Shape 167"/>
          <p:cNvPicPr preferRelativeResize="0"/>
          <p:nvPr/>
        </p:nvPicPr>
        <p:blipFill rotWithShape="1">
          <a:blip r:embed="rId3">
            <a:alphaModFix/>
          </a:blip>
          <a:srcRect b="52739" l="4705" r="72895" t="2934"/>
          <a:stretch/>
        </p:blipFill>
        <p:spPr>
          <a:xfrm rot="10800000">
            <a:off x="6850061" y="1414340"/>
            <a:ext cx="2074977" cy="3017173"/>
          </a:xfrm>
          <a:prstGeom prst="rect">
            <a:avLst/>
          </a:prstGeom>
          <a:noFill/>
          <a:ln>
            <a:noFill/>
          </a:ln>
        </p:spPr>
      </p:pic>
      <p:pic>
        <p:nvPicPr>
          <p:cNvPr descr="img072.jpg" id="168" name="Shape 168"/>
          <p:cNvPicPr preferRelativeResize="0"/>
          <p:nvPr/>
        </p:nvPicPr>
        <p:blipFill rotWithShape="1">
          <a:blip r:embed="rId3">
            <a:alphaModFix/>
          </a:blip>
          <a:srcRect b="5669" l="28033" r="49354" t="48539"/>
          <a:stretch/>
        </p:blipFill>
        <p:spPr>
          <a:xfrm rot="10800000">
            <a:off x="2720624" y="1355527"/>
            <a:ext cx="2106725" cy="3134798"/>
          </a:xfrm>
          <a:prstGeom prst="rect">
            <a:avLst/>
          </a:prstGeom>
          <a:noFill/>
          <a:ln>
            <a:noFill/>
          </a:ln>
        </p:spPr>
      </p:pic>
      <p:pic>
        <p:nvPicPr>
          <p:cNvPr descr="img072.jpg" id="169" name="Shape 169"/>
          <p:cNvPicPr preferRelativeResize="0"/>
          <p:nvPr/>
        </p:nvPicPr>
        <p:blipFill rotWithShape="1">
          <a:blip r:embed="rId3">
            <a:alphaModFix/>
          </a:blip>
          <a:srcRect b="5856" l="52001" r="25600" t="49229"/>
          <a:stretch/>
        </p:blipFill>
        <p:spPr>
          <a:xfrm rot="10800000">
            <a:off x="4777854" y="1407150"/>
            <a:ext cx="2072196" cy="3053000"/>
          </a:xfrm>
          <a:prstGeom prst="rect">
            <a:avLst/>
          </a:prstGeom>
          <a:noFill/>
          <a:ln>
            <a:noFill/>
          </a:ln>
        </p:spPr>
      </p:pic>
      <p:sp>
        <p:nvSpPr>
          <p:cNvPr id="170" name="Shape 170"/>
          <p:cNvSpPr txBox="1"/>
          <p:nvPr>
            <p:ph type="title"/>
          </p:nvPr>
        </p:nvSpPr>
        <p:spPr>
          <a:xfrm>
            <a:off x="721202" y="1016300"/>
            <a:ext cx="1905000" cy="685800"/>
          </a:xfrm>
          <a:prstGeom prst="rect">
            <a:avLst/>
          </a:prstGeom>
        </p:spPr>
        <p:txBody>
          <a:bodyPr anchorCtr="0" anchor="t" bIns="91425" lIns="91425" spcFirstLastPara="1" rIns="91425" wrap="square" tIns="91425">
            <a:noAutofit/>
          </a:bodyPr>
          <a:lstStyle/>
          <a:p>
            <a:pPr indent="0" lvl="0" marL="0" algn="ctr">
              <a:spcBef>
                <a:spcPts val="0"/>
              </a:spcBef>
              <a:spcAft>
                <a:spcPts val="0"/>
              </a:spcAft>
              <a:buClr>
                <a:schemeClr val="dk1"/>
              </a:buClr>
              <a:buSzPts val="1100"/>
              <a:buFont typeface="Arial"/>
              <a:buNone/>
            </a:pPr>
            <a:r>
              <a:rPr b="1" lang="en-GB" sz="1100"/>
              <a:t>Sketch 1 - </a:t>
            </a:r>
            <a:r>
              <a:rPr b="1" lang="en-GB" sz="1100"/>
              <a:t>Home Page</a:t>
            </a:r>
            <a:endParaRPr b="1" sz="1100"/>
          </a:p>
          <a:p>
            <a:pPr indent="0" lvl="0" marL="0" rtl="0" algn="ctr">
              <a:spcBef>
                <a:spcPts val="0"/>
              </a:spcBef>
              <a:spcAft>
                <a:spcPts val="0"/>
              </a:spcAft>
              <a:buClr>
                <a:schemeClr val="dk1"/>
              </a:buClr>
              <a:buSzPts val="1100"/>
              <a:buFont typeface="Arial"/>
              <a:buNone/>
            </a:pPr>
            <a:r>
              <a:rPr lang="en-GB" sz="1100"/>
              <a:t>(App Landing Page)</a:t>
            </a:r>
            <a:endParaRPr sz="1100"/>
          </a:p>
          <a:p>
            <a:pPr indent="0" lvl="0" marL="0" rtl="0">
              <a:spcBef>
                <a:spcPts val="0"/>
              </a:spcBef>
              <a:spcAft>
                <a:spcPts val="0"/>
              </a:spcAft>
              <a:buNone/>
            </a:pPr>
            <a:r>
              <a:t/>
            </a:r>
            <a:endParaRPr b="1" sz="1200"/>
          </a:p>
        </p:txBody>
      </p:sp>
      <p:sp>
        <p:nvSpPr>
          <p:cNvPr id="171" name="Shape 171"/>
          <p:cNvSpPr txBox="1"/>
          <p:nvPr>
            <p:ph type="title"/>
          </p:nvPr>
        </p:nvSpPr>
        <p:spPr>
          <a:xfrm>
            <a:off x="2499925" y="990300"/>
            <a:ext cx="24915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100"/>
              <a:t>Sketch 2 - Example Controls</a:t>
            </a:r>
            <a:r>
              <a:rPr b="1" lang="en-GB" sz="1100"/>
              <a:t> Page</a:t>
            </a:r>
            <a:endParaRPr b="1" sz="1100"/>
          </a:p>
          <a:p>
            <a:pPr indent="0" lvl="0" marL="0" rtl="0" algn="ctr">
              <a:spcBef>
                <a:spcPts val="0"/>
              </a:spcBef>
              <a:spcAft>
                <a:spcPts val="0"/>
              </a:spcAft>
              <a:buClr>
                <a:schemeClr val="dk1"/>
              </a:buClr>
              <a:buSzPts val="1100"/>
              <a:buFont typeface="Arial"/>
              <a:buNone/>
            </a:pPr>
            <a:r>
              <a:rPr lang="en-GB" sz="1100"/>
              <a:t>(accessed from tapping 1)</a:t>
            </a:r>
            <a:endParaRPr sz="1100"/>
          </a:p>
          <a:p>
            <a:pPr indent="0" lvl="0" marL="0" rtl="0">
              <a:spcBef>
                <a:spcPts val="0"/>
              </a:spcBef>
              <a:spcAft>
                <a:spcPts val="0"/>
              </a:spcAft>
              <a:buNone/>
            </a:pPr>
            <a:r>
              <a:t/>
            </a:r>
            <a:endParaRPr b="1" sz="1100"/>
          </a:p>
        </p:txBody>
      </p:sp>
      <p:sp>
        <p:nvSpPr>
          <p:cNvPr id="172" name="Shape 172"/>
          <p:cNvSpPr txBox="1"/>
          <p:nvPr>
            <p:ph type="title"/>
          </p:nvPr>
        </p:nvSpPr>
        <p:spPr>
          <a:xfrm>
            <a:off x="4827350" y="876875"/>
            <a:ext cx="20355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100"/>
              <a:t>Sketch 3 - </a:t>
            </a:r>
            <a:r>
              <a:rPr b="1" lang="en-GB" sz="1100"/>
              <a:t>Example Statistics Page</a:t>
            </a:r>
            <a:endParaRPr b="1" sz="1100"/>
          </a:p>
          <a:p>
            <a:pPr indent="0" lvl="0" marL="0" rtl="0" algn="ctr">
              <a:spcBef>
                <a:spcPts val="0"/>
              </a:spcBef>
              <a:spcAft>
                <a:spcPts val="0"/>
              </a:spcAft>
              <a:buClr>
                <a:schemeClr val="dk1"/>
              </a:buClr>
              <a:buSzPts val="1100"/>
              <a:buFont typeface="Arial"/>
              <a:buNone/>
            </a:pPr>
            <a:r>
              <a:rPr lang="en-GB" sz="1100"/>
              <a:t>(accessed from tapping 2)</a:t>
            </a:r>
            <a:endParaRPr sz="1100"/>
          </a:p>
          <a:p>
            <a:pPr indent="0" lvl="0" marL="0" rtl="0">
              <a:spcBef>
                <a:spcPts val="0"/>
              </a:spcBef>
              <a:spcAft>
                <a:spcPts val="0"/>
              </a:spcAft>
              <a:buNone/>
            </a:pPr>
            <a:r>
              <a:t/>
            </a:r>
            <a:endParaRPr b="1" sz="1100"/>
          </a:p>
        </p:txBody>
      </p:sp>
      <p:sp>
        <p:nvSpPr>
          <p:cNvPr id="173" name="Shape 173"/>
          <p:cNvSpPr txBox="1"/>
          <p:nvPr>
            <p:ph type="title"/>
          </p:nvPr>
        </p:nvSpPr>
        <p:spPr>
          <a:xfrm>
            <a:off x="6665849" y="893450"/>
            <a:ext cx="2386800" cy="68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GB" sz="1100"/>
              <a:t>Sketch 4 - Hints </a:t>
            </a:r>
            <a:endParaRPr b="1" sz="1100"/>
          </a:p>
          <a:p>
            <a:pPr indent="0" lvl="0" marL="0" rtl="0" algn="ctr">
              <a:spcBef>
                <a:spcPts val="0"/>
              </a:spcBef>
              <a:spcAft>
                <a:spcPts val="0"/>
              </a:spcAft>
              <a:buClr>
                <a:schemeClr val="dk1"/>
              </a:buClr>
              <a:buSzPts val="1100"/>
              <a:buFont typeface="Arial"/>
              <a:buNone/>
            </a:pPr>
            <a:r>
              <a:rPr b="1" lang="en-GB" sz="1100"/>
              <a:t>and Tips</a:t>
            </a:r>
            <a:r>
              <a:rPr b="1" lang="en-GB" sz="1100"/>
              <a:t> Page</a:t>
            </a:r>
            <a:endParaRPr b="1" sz="1100"/>
          </a:p>
          <a:p>
            <a:pPr indent="0" lvl="0" marL="0" rtl="0" algn="ctr">
              <a:spcBef>
                <a:spcPts val="0"/>
              </a:spcBef>
              <a:spcAft>
                <a:spcPts val="0"/>
              </a:spcAft>
              <a:buClr>
                <a:schemeClr val="dk1"/>
              </a:buClr>
              <a:buSzPts val="1100"/>
              <a:buFont typeface="Arial"/>
              <a:buNone/>
            </a:pPr>
            <a:r>
              <a:rPr lang="en-GB" sz="1100"/>
              <a:t>(accessed from tapping 3)</a:t>
            </a:r>
            <a:endParaRPr sz="1100"/>
          </a:p>
          <a:p>
            <a:pPr indent="0" lvl="0" marL="0" rtl="0">
              <a:spcBef>
                <a:spcPts val="0"/>
              </a:spcBef>
              <a:spcAft>
                <a:spcPts val="0"/>
              </a:spcAft>
              <a:buNone/>
            </a:pPr>
            <a:r>
              <a:t/>
            </a:r>
            <a:endParaRPr b="1" sz="1100"/>
          </a:p>
        </p:txBody>
      </p:sp>
      <p:sp>
        <p:nvSpPr>
          <p:cNvPr id="174" name="Shape 174"/>
          <p:cNvSpPr txBox="1"/>
          <p:nvPr>
            <p:ph idx="1" type="body"/>
          </p:nvPr>
        </p:nvSpPr>
        <p:spPr>
          <a:xfrm>
            <a:off x="2449625" y="3765600"/>
            <a:ext cx="234000" cy="28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900">
                <a:solidFill>
                  <a:srgbClr val="FF0000"/>
                </a:solidFill>
              </a:rPr>
              <a:t>1</a:t>
            </a:r>
            <a:endParaRPr sz="900">
              <a:solidFill>
                <a:srgbClr val="FF0000"/>
              </a:solidFill>
            </a:endParaRPr>
          </a:p>
        </p:txBody>
      </p:sp>
      <p:sp>
        <p:nvSpPr>
          <p:cNvPr id="175" name="Shape 175"/>
          <p:cNvSpPr/>
          <p:nvPr/>
        </p:nvSpPr>
        <p:spPr>
          <a:xfrm>
            <a:off x="1811399" y="3867850"/>
            <a:ext cx="680454" cy="129546"/>
          </a:xfrm>
          <a:prstGeom prst="flowChartTermina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6" name="Shape 176"/>
          <p:cNvSpPr txBox="1"/>
          <p:nvPr>
            <p:ph idx="1" type="body"/>
          </p:nvPr>
        </p:nvSpPr>
        <p:spPr>
          <a:xfrm>
            <a:off x="1293925" y="2012875"/>
            <a:ext cx="234000" cy="28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900">
                <a:solidFill>
                  <a:srgbClr val="FF0000"/>
                </a:solidFill>
              </a:rPr>
              <a:t>2</a:t>
            </a:r>
            <a:endParaRPr sz="900">
              <a:solidFill>
                <a:srgbClr val="FF0000"/>
              </a:solidFill>
            </a:endParaRPr>
          </a:p>
        </p:txBody>
      </p:sp>
      <p:sp>
        <p:nvSpPr>
          <p:cNvPr id="177" name="Shape 177"/>
          <p:cNvSpPr/>
          <p:nvPr/>
        </p:nvSpPr>
        <p:spPr>
          <a:xfrm>
            <a:off x="791600" y="2115125"/>
            <a:ext cx="544914" cy="129546"/>
          </a:xfrm>
          <a:prstGeom prst="flowChartTermina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78" name="Shape 178"/>
          <p:cNvSpPr txBox="1"/>
          <p:nvPr>
            <p:ph idx="1" type="body"/>
          </p:nvPr>
        </p:nvSpPr>
        <p:spPr>
          <a:xfrm>
            <a:off x="2449625" y="4116475"/>
            <a:ext cx="234000" cy="284700"/>
          </a:xfrm>
          <a:prstGeom prst="rect">
            <a:avLst/>
          </a:prstGeom>
        </p:spPr>
        <p:txBody>
          <a:bodyPr anchorCtr="0" anchor="t" bIns="91425" lIns="91425" spcFirstLastPara="1" rIns="91425" wrap="square" tIns="91425">
            <a:noAutofit/>
          </a:bodyPr>
          <a:lstStyle/>
          <a:p>
            <a:pPr indent="0" lvl="0" marL="0" rtl="0">
              <a:spcBef>
                <a:spcPts val="0"/>
              </a:spcBef>
              <a:spcAft>
                <a:spcPts val="1600"/>
              </a:spcAft>
              <a:buNone/>
            </a:pPr>
            <a:r>
              <a:rPr lang="en-GB" sz="900">
                <a:solidFill>
                  <a:srgbClr val="FF0000"/>
                </a:solidFill>
              </a:rPr>
              <a:t>3</a:t>
            </a:r>
            <a:endParaRPr sz="900">
              <a:solidFill>
                <a:srgbClr val="FF0000"/>
              </a:solidFill>
            </a:endParaRPr>
          </a:p>
        </p:txBody>
      </p:sp>
      <p:sp>
        <p:nvSpPr>
          <p:cNvPr id="179" name="Shape 179"/>
          <p:cNvSpPr/>
          <p:nvPr/>
        </p:nvSpPr>
        <p:spPr>
          <a:xfrm>
            <a:off x="1719900" y="4172775"/>
            <a:ext cx="801738" cy="172098"/>
          </a:xfrm>
          <a:prstGeom prst="flowChartTerminator">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0" name="Shape 180"/>
          <p:cNvSpPr txBox="1"/>
          <p:nvPr>
            <p:ph type="title"/>
          </p:nvPr>
        </p:nvSpPr>
        <p:spPr>
          <a:xfrm>
            <a:off x="2073938" y="603275"/>
            <a:ext cx="1875000" cy="4131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Notifications button activates pop-up box with weeding reminders</a:t>
            </a:r>
            <a:endParaRPr sz="800"/>
          </a:p>
          <a:p>
            <a:pPr indent="0" lvl="0" marL="0" rtl="0">
              <a:lnSpc>
                <a:spcPct val="100000"/>
              </a:lnSpc>
              <a:spcBef>
                <a:spcPts val="0"/>
              </a:spcBef>
              <a:spcAft>
                <a:spcPts val="0"/>
              </a:spcAft>
              <a:buNone/>
            </a:pPr>
            <a:r>
              <a:t/>
            </a:r>
            <a:endParaRPr b="1" sz="1200"/>
          </a:p>
        </p:txBody>
      </p:sp>
      <p:cxnSp>
        <p:nvCxnSpPr>
          <p:cNvPr id="181" name="Shape 181"/>
          <p:cNvCxnSpPr/>
          <p:nvPr/>
        </p:nvCxnSpPr>
        <p:spPr>
          <a:xfrm>
            <a:off x="2526800" y="1018550"/>
            <a:ext cx="18300" cy="481200"/>
          </a:xfrm>
          <a:prstGeom prst="straightConnector1">
            <a:avLst/>
          </a:prstGeom>
          <a:noFill/>
          <a:ln cap="flat" cmpd="sng" w="9525">
            <a:solidFill>
              <a:srgbClr val="0000FF"/>
            </a:solidFill>
            <a:prstDash val="solid"/>
            <a:round/>
            <a:headEnd len="med" w="med" type="none"/>
            <a:tailEnd len="med" w="med" type="triangle"/>
          </a:ln>
        </p:spPr>
      </p:cxnSp>
      <p:sp>
        <p:nvSpPr>
          <p:cNvPr id="182" name="Shape 182"/>
          <p:cNvSpPr/>
          <p:nvPr/>
        </p:nvSpPr>
        <p:spPr>
          <a:xfrm flipH="1" rot="10800000">
            <a:off x="660375" y="3867850"/>
            <a:ext cx="68400" cy="413100"/>
          </a:xfrm>
          <a:prstGeom prst="leftBracket">
            <a:avLst>
              <a:gd fmla="val 8333"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3" name="Shape 183"/>
          <p:cNvSpPr txBox="1"/>
          <p:nvPr>
            <p:ph type="title"/>
          </p:nvPr>
        </p:nvSpPr>
        <p:spPr>
          <a:xfrm>
            <a:off x="57475" y="3793825"/>
            <a:ext cx="680400" cy="607200"/>
          </a:xfrm>
          <a:prstGeom prst="rect">
            <a:avLst/>
          </a:prstGeom>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Buttons to controls pages</a:t>
            </a:r>
            <a:endParaRPr sz="800"/>
          </a:p>
          <a:p>
            <a:pPr indent="0" lvl="0" marL="0" rtl="0">
              <a:lnSpc>
                <a:spcPct val="100000"/>
              </a:lnSpc>
              <a:spcBef>
                <a:spcPts val="0"/>
              </a:spcBef>
              <a:spcAft>
                <a:spcPts val="0"/>
              </a:spcAft>
              <a:buNone/>
            </a:pPr>
            <a:r>
              <a:t/>
            </a:r>
            <a:endParaRPr b="1" sz="1200"/>
          </a:p>
        </p:txBody>
      </p:sp>
      <p:sp>
        <p:nvSpPr>
          <p:cNvPr id="184" name="Shape 184"/>
          <p:cNvSpPr/>
          <p:nvPr/>
        </p:nvSpPr>
        <p:spPr>
          <a:xfrm flipH="1" rot="10800000">
            <a:off x="692700" y="1831575"/>
            <a:ext cx="28500" cy="1820400"/>
          </a:xfrm>
          <a:prstGeom prst="leftBracket">
            <a:avLst>
              <a:gd fmla="val 8333"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185" name="Shape 185"/>
          <p:cNvSpPr txBox="1"/>
          <p:nvPr>
            <p:ph type="title"/>
          </p:nvPr>
        </p:nvSpPr>
        <p:spPr>
          <a:xfrm>
            <a:off x="92950" y="2044575"/>
            <a:ext cx="680400" cy="16074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800"/>
              <a:t>Zone summary statistics, detailed statistics pages accessible by tapping on each title (see sketch 3)</a:t>
            </a:r>
            <a:endParaRPr sz="800"/>
          </a:p>
          <a:p>
            <a:pPr indent="0" lvl="0" marL="0" rtl="0">
              <a:lnSpc>
                <a:spcPct val="100000"/>
              </a:lnSpc>
              <a:spcBef>
                <a:spcPts val="0"/>
              </a:spcBef>
              <a:spcAft>
                <a:spcPts val="0"/>
              </a:spcAft>
              <a:buNone/>
            </a:pPr>
            <a:r>
              <a:t/>
            </a:r>
            <a:endParaRPr b="1" sz="1200"/>
          </a:p>
        </p:txBody>
      </p:sp>
      <p:sp>
        <p:nvSpPr>
          <p:cNvPr id="186" name="Shape 186"/>
          <p:cNvSpPr txBox="1"/>
          <p:nvPr>
            <p:ph type="title"/>
          </p:nvPr>
        </p:nvSpPr>
        <p:spPr>
          <a:xfrm>
            <a:off x="338375" y="4496825"/>
            <a:ext cx="930300" cy="4131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Button to ‘Hints and Tips’ page</a:t>
            </a:r>
            <a:endParaRPr sz="800"/>
          </a:p>
          <a:p>
            <a:pPr indent="0" lvl="0" marL="0" rtl="0">
              <a:lnSpc>
                <a:spcPct val="100000"/>
              </a:lnSpc>
              <a:spcBef>
                <a:spcPts val="0"/>
              </a:spcBef>
              <a:spcAft>
                <a:spcPts val="0"/>
              </a:spcAft>
              <a:buNone/>
            </a:pPr>
            <a:r>
              <a:t/>
            </a:r>
            <a:endParaRPr b="1" sz="1200"/>
          </a:p>
        </p:txBody>
      </p:sp>
      <p:cxnSp>
        <p:nvCxnSpPr>
          <p:cNvPr id="187" name="Shape 187"/>
          <p:cNvCxnSpPr>
            <a:stCxn id="186" idx="3"/>
          </p:cNvCxnSpPr>
          <p:nvPr/>
        </p:nvCxnSpPr>
        <p:spPr>
          <a:xfrm flipH="1" rot="10800000">
            <a:off x="1268675" y="4385675"/>
            <a:ext cx="511800" cy="317700"/>
          </a:xfrm>
          <a:prstGeom prst="straightConnector1">
            <a:avLst/>
          </a:prstGeom>
          <a:noFill/>
          <a:ln cap="flat" cmpd="sng" w="9525">
            <a:solidFill>
              <a:srgbClr val="0000FF"/>
            </a:solidFill>
            <a:prstDash val="solid"/>
            <a:round/>
            <a:headEnd len="med" w="med" type="none"/>
            <a:tailEnd len="med" w="med" type="triangle"/>
          </a:ln>
        </p:spPr>
      </p:cxnSp>
      <p:sp>
        <p:nvSpPr>
          <p:cNvPr id="188" name="Shape 188"/>
          <p:cNvSpPr txBox="1"/>
          <p:nvPr>
            <p:ph type="title"/>
          </p:nvPr>
        </p:nvSpPr>
        <p:spPr>
          <a:xfrm>
            <a:off x="4598975" y="529250"/>
            <a:ext cx="988500" cy="4131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Button to go back to home page</a:t>
            </a:r>
            <a:endParaRPr sz="800"/>
          </a:p>
          <a:p>
            <a:pPr indent="0" lvl="0" marL="0" rtl="0">
              <a:lnSpc>
                <a:spcPct val="100000"/>
              </a:lnSpc>
              <a:spcBef>
                <a:spcPts val="0"/>
              </a:spcBef>
              <a:spcAft>
                <a:spcPts val="0"/>
              </a:spcAft>
              <a:buNone/>
            </a:pPr>
            <a:r>
              <a:t/>
            </a:r>
            <a:endParaRPr b="1" sz="1200"/>
          </a:p>
        </p:txBody>
      </p:sp>
      <p:cxnSp>
        <p:nvCxnSpPr>
          <p:cNvPr id="189" name="Shape 189"/>
          <p:cNvCxnSpPr>
            <a:stCxn id="188" idx="2"/>
          </p:cNvCxnSpPr>
          <p:nvPr/>
        </p:nvCxnSpPr>
        <p:spPr>
          <a:xfrm flipH="1">
            <a:off x="4642025" y="942350"/>
            <a:ext cx="451200" cy="588000"/>
          </a:xfrm>
          <a:prstGeom prst="straightConnector1">
            <a:avLst/>
          </a:prstGeom>
          <a:noFill/>
          <a:ln cap="flat" cmpd="sng" w="9525">
            <a:solidFill>
              <a:srgbClr val="0000FF"/>
            </a:solidFill>
            <a:prstDash val="solid"/>
            <a:round/>
            <a:headEnd len="med" w="med" type="none"/>
            <a:tailEnd len="med" w="med" type="triangle"/>
          </a:ln>
        </p:spPr>
      </p:cxnSp>
      <p:sp>
        <p:nvSpPr>
          <p:cNvPr id="190" name="Shape 190"/>
          <p:cNvSpPr txBox="1"/>
          <p:nvPr>
            <p:ph type="title"/>
          </p:nvPr>
        </p:nvSpPr>
        <p:spPr>
          <a:xfrm>
            <a:off x="6165575" y="529250"/>
            <a:ext cx="988500" cy="4131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Button to go back to home page</a:t>
            </a:r>
            <a:endParaRPr sz="800"/>
          </a:p>
          <a:p>
            <a:pPr indent="0" lvl="0" marL="0" rtl="0">
              <a:lnSpc>
                <a:spcPct val="100000"/>
              </a:lnSpc>
              <a:spcBef>
                <a:spcPts val="0"/>
              </a:spcBef>
              <a:spcAft>
                <a:spcPts val="0"/>
              </a:spcAft>
              <a:buNone/>
            </a:pPr>
            <a:r>
              <a:t/>
            </a:r>
            <a:endParaRPr b="1" sz="1200"/>
          </a:p>
        </p:txBody>
      </p:sp>
      <p:cxnSp>
        <p:nvCxnSpPr>
          <p:cNvPr id="191" name="Shape 191"/>
          <p:cNvCxnSpPr/>
          <p:nvPr/>
        </p:nvCxnSpPr>
        <p:spPr>
          <a:xfrm flipH="1">
            <a:off x="6712250" y="944550"/>
            <a:ext cx="100800" cy="618000"/>
          </a:xfrm>
          <a:prstGeom prst="straightConnector1">
            <a:avLst/>
          </a:prstGeom>
          <a:noFill/>
          <a:ln cap="flat" cmpd="sng" w="9525">
            <a:solidFill>
              <a:srgbClr val="0000FF"/>
            </a:solidFill>
            <a:prstDash val="solid"/>
            <a:round/>
            <a:headEnd len="med" w="med" type="none"/>
            <a:tailEnd len="med" w="med" type="triangle"/>
          </a:ln>
        </p:spPr>
      </p:cxnSp>
      <p:sp>
        <p:nvSpPr>
          <p:cNvPr id="192" name="Shape 192"/>
          <p:cNvSpPr txBox="1"/>
          <p:nvPr>
            <p:ph type="title"/>
          </p:nvPr>
        </p:nvSpPr>
        <p:spPr>
          <a:xfrm>
            <a:off x="8050350" y="405925"/>
            <a:ext cx="988500" cy="4131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Button to go back to home page</a:t>
            </a:r>
            <a:endParaRPr sz="800"/>
          </a:p>
          <a:p>
            <a:pPr indent="0" lvl="0" marL="0" rtl="0">
              <a:lnSpc>
                <a:spcPct val="100000"/>
              </a:lnSpc>
              <a:spcBef>
                <a:spcPts val="0"/>
              </a:spcBef>
              <a:spcAft>
                <a:spcPts val="0"/>
              </a:spcAft>
              <a:buNone/>
            </a:pPr>
            <a:r>
              <a:t/>
            </a:r>
            <a:endParaRPr b="1" sz="1200"/>
          </a:p>
        </p:txBody>
      </p:sp>
      <p:cxnSp>
        <p:nvCxnSpPr>
          <p:cNvPr id="193" name="Shape 193"/>
          <p:cNvCxnSpPr/>
          <p:nvPr/>
        </p:nvCxnSpPr>
        <p:spPr>
          <a:xfrm flipH="1">
            <a:off x="8683350" y="827375"/>
            <a:ext cx="146400" cy="735300"/>
          </a:xfrm>
          <a:prstGeom prst="straightConnector1">
            <a:avLst/>
          </a:prstGeom>
          <a:noFill/>
          <a:ln cap="flat" cmpd="sng" w="9525">
            <a:solidFill>
              <a:srgbClr val="0000FF"/>
            </a:solidFill>
            <a:prstDash val="solid"/>
            <a:round/>
            <a:headEnd len="med" w="med" type="none"/>
            <a:tailEnd len="med" w="med" type="triangle"/>
          </a:ln>
        </p:spPr>
      </p:cxnSp>
      <p:sp>
        <p:nvSpPr>
          <p:cNvPr id="194" name="Shape 194"/>
          <p:cNvSpPr txBox="1"/>
          <p:nvPr>
            <p:ph type="title"/>
          </p:nvPr>
        </p:nvSpPr>
        <p:spPr>
          <a:xfrm>
            <a:off x="1613900" y="4667975"/>
            <a:ext cx="1169700" cy="4131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User text input start and finish time</a:t>
            </a:r>
            <a:endParaRPr sz="800"/>
          </a:p>
          <a:p>
            <a:pPr indent="0" lvl="0" marL="0" rtl="0">
              <a:lnSpc>
                <a:spcPct val="100000"/>
              </a:lnSpc>
              <a:spcBef>
                <a:spcPts val="0"/>
              </a:spcBef>
              <a:spcAft>
                <a:spcPts val="0"/>
              </a:spcAft>
              <a:buNone/>
            </a:pPr>
            <a:r>
              <a:t/>
            </a:r>
            <a:endParaRPr b="1" sz="1200"/>
          </a:p>
        </p:txBody>
      </p:sp>
      <p:sp>
        <p:nvSpPr>
          <p:cNvPr id="195" name="Shape 195"/>
          <p:cNvSpPr txBox="1"/>
          <p:nvPr>
            <p:ph type="title"/>
          </p:nvPr>
        </p:nvSpPr>
        <p:spPr>
          <a:xfrm>
            <a:off x="1830550" y="4381475"/>
            <a:ext cx="840000" cy="2499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On/off button</a:t>
            </a:r>
            <a:endParaRPr sz="800"/>
          </a:p>
          <a:p>
            <a:pPr indent="0" lvl="0" marL="0" rtl="0">
              <a:lnSpc>
                <a:spcPct val="100000"/>
              </a:lnSpc>
              <a:spcBef>
                <a:spcPts val="0"/>
              </a:spcBef>
              <a:spcAft>
                <a:spcPts val="0"/>
              </a:spcAft>
              <a:buNone/>
            </a:pPr>
            <a:r>
              <a:t/>
            </a:r>
            <a:endParaRPr b="1" sz="1200"/>
          </a:p>
        </p:txBody>
      </p:sp>
      <p:cxnSp>
        <p:nvCxnSpPr>
          <p:cNvPr id="196" name="Shape 196"/>
          <p:cNvCxnSpPr/>
          <p:nvPr/>
        </p:nvCxnSpPr>
        <p:spPr>
          <a:xfrm flipH="1" rot="10800000">
            <a:off x="2670550" y="3929575"/>
            <a:ext cx="806100" cy="488100"/>
          </a:xfrm>
          <a:prstGeom prst="straightConnector1">
            <a:avLst/>
          </a:prstGeom>
          <a:noFill/>
          <a:ln cap="flat" cmpd="sng" w="9525">
            <a:solidFill>
              <a:srgbClr val="0000FF"/>
            </a:solidFill>
            <a:prstDash val="solid"/>
            <a:round/>
            <a:headEnd len="med" w="med" type="none"/>
            <a:tailEnd len="med" w="med" type="triangle"/>
          </a:ln>
        </p:spPr>
      </p:cxnSp>
      <p:cxnSp>
        <p:nvCxnSpPr>
          <p:cNvPr id="197" name="Shape 197"/>
          <p:cNvCxnSpPr/>
          <p:nvPr/>
        </p:nvCxnSpPr>
        <p:spPr>
          <a:xfrm flipH="1" rot="10800000">
            <a:off x="2779650" y="4235550"/>
            <a:ext cx="265200" cy="438000"/>
          </a:xfrm>
          <a:prstGeom prst="straightConnector1">
            <a:avLst/>
          </a:prstGeom>
          <a:noFill/>
          <a:ln cap="flat" cmpd="sng" w="9525">
            <a:solidFill>
              <a:srgbClr val="0000FF"/>
            </a:solidFill>
            <a:prstDash val="solid"/>
            <a:round/>
            <a:headEnd len="med" w="med" type="none"/>
            <a:tailEnd len="med" w="med" type="triangle"/>
          </a:ln>
        </p:spPr>
      </p:cxnSp>
      <p:cxnSp>
        <p:nvCxnSpPr>
          <p:cNvPr id="198" name="Shape 198"/>
          <p:cNvCxnSpPr/>
          <p:nvPr/>
        </p:nvCxnSpPr>
        <p:spPr>
          <a:xfrm flipH="1" rot="10800000">
            <a:off x="2770963" y="4229375"/>
            <a:ext cx="643800" cy="438600"/>
          </a:xfrm>
          <a:prstGeom prst="straightConnector1">
            <a:avLst/>
          </a:prstGeom>
          <a:noFill/>
          <a:ln cap="flat" cmpd="sng" w="9525">
            <a:solidFill>
              <a:srgbClr val="0000FF"/>
            </a:solidFill>
            <a:prstDash val="solid"/>
            <a:round/>
            <a:headEnd len="med" w="med" type="none"/>
            <a:tailEnd len="med" w="med" type="triangle"/>
          </a:ln>
        </p:spPr>
      </p:cxnSp>
      <p:sp>
        <p:nvSpPr>
          <p:cNvPr id="199" name="Shape 199"/>
          <p:cNvSpPr txBox="1"/>
          <p:nvPr>
            <p:ph type="title"/>
          </p:nvPr>
        </p:nvSpPr>
        <p:spPr>
          <a:xfrm>
            <a:off x="3071575" y="4667975"/>
            <a:ext cx="1297500" cy="4131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Touch range slider to set brightness/shade level</a:t>
            </a:r>
            <a:endParaRPr sz="800"/>
          </a:p>
          <a:p>
            <a:pPr indent="0" lvl="0" marL="0" rtl="0">
              <a:lnSpc>
                <a:spcPct val="100000"/>
              </a:lnSpc>
              <a:spcBef>
                <a:spcPts val="0"/>
              </a:spcBef>
              <a:spcAft>
                <a:spcPts val="0"/>
              </a:spcAft>
              <a:buNone/>
            </a:pPr>
            <a:r>
              <a:t/>
            </a:r>
            <a:endParaRPr b="1" sz="1200"/>
          </a:p>
        </p:txBody>
      </p:sp>
      <p:cxnSp>
        <p:nvCxnSpPr>
          <p:cNvPr id="200" name="Shape 200"/>
          <p:cNvCxnSpPr/>
          <p:nvPr/>
        </p:nvCxnSpPr>
        <p:spPr>
          <a:xfrm flipH="1" rot="10800000">
            <a:off x="4044013" y="3958175"/>
            <a:ext cx="98700" cy="709800"/>
          </a:xfrm>
          <a:prstGeom prst="straightConnector1">
            <a:avLst/>
          </a:prstGeom>
          <a:noFill/>
          <a:ln cap="flat" cmpd="sng" w="9525">
            <a:solidFill>
              <a:srgbClr val="0000FF"/>
            </a:solidFill>
            <a:prstDash val="solid"/>
            <a:round/>
            <a:headEnd len="med" w="med" type="none"/>
            <a:tailEnd len="med" w="med" type="triangle"/>
          </a:ln>
        </p:spPr>
      </p:cxnSp>
      <p:sp>
        <p:nvSpPr>
          <p:cNvPr id="201" name="Shape 201"/>
          <p:cNvSpPr txBox="1"/>
          <p:nvPr>
            <p:ph type="title"/>
          </p:nvPr>
        </p:nvSpPr>
        <p:spPr>
          <a:xfrm>
            <a:off x="152400" y="452250"/>
            <a:ext cx="1169700" cy="607200"/>
          </a:xfrm>
          <a:prstGeom prst="rect">
            <a:avLst/>
          </a:prstGeom>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800"/>
              <a:t>* Each page is vertically scrollable if there are more than four garden zones</a:t>
            </a:r>
            <a:endParaRPr sz="800"/>
          </a:p>
          <a:p>
            <a:pPr indent="0" lvl="0" marL="0" rtl="0">
              <a:lnSpc>
                <a:spcPct val="100000"/>
              </a:lnSpc>
              <a:spcBef>
                <a:spcPts val="0"/>
              </a:spcBef>
              <a:spcAft>
                <a:spcPts val="0"/>
              </a:spcAft>
              <a:buNone/>
            </a:pPr>
            <a:r>
              <a:t/>
            </a:r>
            <a:endParaRPr b="1" sz="1200"/>
          </a:p>
        </p:txBody>
      </p:sp>
      <p:sp>
        <p:nvSpPr>
          <p:cNvPr id="202" name="Shape 202"/>
          <p:cNvSpPr/>
          <p:nvPr/>
        </p:nvSpPr>
        <p:spPr>
          <a:xfrm flipH="1" rot="10800000">
            <a:off x="4967400" y="2115125"/>
            <a:ext cx="28500" cy="1820400"/>
          </a:xfrm>
          <a:prstGeom prst="leftBracket">
            <a:avLst>
              <a:gd fmla="val 8333" name="adj"/>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cxnSp>
        <p:nvCxnSpPr>
          <p:cNvPr id="203" name="Shape 203"/>
          <p:cNvCxnSpPr>
            <a:stCxn id="202" idx="1"/>
          </p:cNvCxnSpPr>
          <p:nvPr/>
        </p:nvCxnSpPr>
        <p:spPr>
          <a:xfrm flipH="1">
            <a:off x="4746900" y="3025325"/>
            <a:ext cx="220500" cy="1613400"/>
          </a:xfrm>
          <a:prstGeom prst="straightConnector1">
            <a:avLst/>
          </a:prstGeom>
          <a:noFill/>
          <a:ln cap="flat" cmpd="sng" w="9525">
            <a:solidFill>
              <a:srgbClr val="0000FF"/>
            </a:solidFill>
            <a:prstDash val="solid"/>
            <a:round/>
            <a:headEnd len="med" w="med" type="none"/>
            <a:tailEnd len="med" w="med" type="none"/>
          </a:ln>
        </p:spPr>
      </p:cxnSp>
      <p:sp>
        <p:nvSpPr>
          <p:cNvPr id="204" name="Shape 204"/>
          <p:cNvSpPr txBox="1"/>
          <p:nvPr>
            <p:ph type="title"/>
          </p:nvPr>
        </p:nvSpPr>
        <p:spPr>
          <a:xfrm>
            <a:off x="4633875" y="4632725"/>
            <a:ext cx="1605900" cy="3177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GB" sz="800"/>
              <a:t>Time based statistics graphs</a:t>
            </a:r>
            <a:endParaRPr b="1" sz="1200"/>
          </a:p>
        </p:txBody>
      </p:sp>
      <p:sp>
        <p:nvSpPr>
          <p:cNvPr id="205" name="Shape 205"/>
          <p:cNvSpPr txBox="1"/>
          <p:nvPr>
            <p:ph type="title"/>
          </p:nvPr>
        </p:nvSpPr>
        <p:spPr>
          <a:xfrm>
            <a:off x="7154075" y="4535675"/>
            <a:ext cx="1714200" cy="607200"/>
          </a:xfrm>
          <a:prstGeom prst="rect">
            <a:avLst/>
          </a:prstGeom>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GB" sz="800"/>
              <a:t>V</a:t>
            </a:r>
            <a:r>
              <a:rPr lang="en-GB" sz="800"/>
              <a:t>ertically scrollable text box with relevant garden tips and information</a:t>
            </a:r>
            <a:endParaRPr sz="800"/>
          </a:p>
          <a:p>
            <a:pPr indent="0" lvl="0" marL="0" rtl="0">
              <a:lnSpc>
                <a:spcPct val="100000"/>
              </a:lnSpc>
              <a:spcBef>
                <a:spcPts val="0"/>
              </a:spcBef>
              <a:spcAft>
                <a:spcPts val="0"/>
              </a:spcAft>
              <a:buNone/>
            </a:pPr>
            <a:r>
              <a:t/>
            </a:r>
            <a:endParaRPr b="1" sz="1200"/>
          </a:p>
        </p:txBody>
      </p:sp>
      <p:cxnSp>
        <p:nvCxnSpPr>
          <p:cNvPr id="206" name="Shape 206"/>
          <p:cNvCxnSpPr/>
          <p:nvPr/>
        </p:nvCxnSpPr>
        <p:spPr>
          <a:xfrm rot="10800000">
            <a:off x="8428963" y="4244125"/>
            <a:ext cx="53700" cy="2844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Preliminary Design Alternatives - Design 3</a:t>
            </a:r>
            <a:endParaRPr b="1"/>
          </a:p>
          <a:p>
            <a:pPr indent="0" lvl="0" marL="0" rtl="0">
              <a:spcBef>
                <a:spcPts val="0"/>
              </a:spcBef>
              <a:spcAft>
                <a:spcPts val="0"/>
              </a:spcAft>
              <a:buNone/>
            </a:pPr>
            <a:r>
              <a:t/>
            </a:r>
            <a:endParaRPr b="1"/>
          </a:p>
        </p:txBody>
      </p:sp>
      <p:graphicFrame>
        <p:nvGraphicFramePr>
          <p:cNvPr id="212" name="Shape 212"/>
          <p:cNvGraphicFramePr/>
          <p:nvPr/>
        </p:nvGraphicFramePr>
        <p:xfrm>
          <a:off x="450500" y="932225"/>
          <a:ext cx="3000000" cy="3000000"/>
        </p:xfrm>
        <a:graphic>
          <a:graphicData uri="http://schemas.openxmlformats.org/drawingml/2006/table">
            <a:tbl>
              <a:tblPr>
                <a:noFill/>
                <a:tableStyleId>{C62A2D6A-B3E2-490D-AA77-400388D1B6BB}</a:tableStyleId>
              </a:tblPr>
              <a:tblGrid>
                <a:gridCol w="4100525"/>
                <a:gridCol w="4100525"/>
              </a:tblGrid>
              <a:tr h="381000">
                <a:tc>
                  <a:txBody>
                    <a:bodyPr>
                      <a:noAutofit/>
                    </a:bodyPr>
                    <a:lstStyle/>
                    <a:p>
                      <a:pPr indent="0" lvl="0" marL="0" rtl="0">
                        <a:spcBef>
                          <a:spcPts val="0"/>
                        </a:spcBef>
                        <a:spcAft>
                          <a:spcPts val="0"/>
                        </a:spcAft>
                        <a:buNone/>
                      </a:pPr>
                      <a:r>
                        <a:rPr b="1" lang="en-GB"/>
                        <a:t>Pros</a:t>
                      </a:r>
                      <a:endParaRPr b="1"/>
                    </a:p>
                  </a:txBody>
                  <a:tcPr marT="91425" marB="91425" marR="91425" marL="91425"/>
                </a:tc>
                <a:tc>
                  <a:txBody>
                    <a:bodyPr>
                      <a:noAutofit/>
                    </a:bodyPr>
                    <a:lstStyle/>
                    <a:p>
                      <a:pPr indent="0" lvl="0" marL="0" rtl="0">
                        <a:spcBef>
                          <a:spcPts val="0"/>
                        </a:spcBef>
                        <a:spcAft>
                          <a:spcPts val="0"/>
                        </a:spcAft>
                        <a:buNone/>
                      </a:pPr>
                      <a:r>
                        <a:rPr b="1" lang="en-GB"/>
                        <a:t>Cons</a:t>
                      </a:r>
                      <a:endParaRPr b="1"/>
                    </a:p>
                  </a:txBody>
                  <a:tcPr marT="91425" marB="91425" marR="91425" marL="91425"/>
                </a:tc>
              </a:tr>
              <a:tr h="381000">
                <a:tc>
                  <a:txBody>
                    <a:bodyPr>
                      <a:noAutofit/>
                    </a:bodyPr>
                    <a:lstStyle/>
                    <a:p>
                      <a:pPr indent="0" lvl="0" marL="0" rtl="0">
                        <a:lnSpc>
                          <a:spcPct val="115000"/>
                        </a:lnSpc>
                        <a:spcBef>
                          <a:spcPts val="0"/>
                        </a:spcBef>
                        <a:spcAft>
                          <a:spcPts val="0"/>
                        </a:spcAft>
                        <a:buNone/>
                      </a:pPr>
                      <a:r>
                        <a:rPr lang="en-GB" sz="1100">
                          <a:solidFill>
                            <a:schemeClr val="dk1"/>
                          </a:solidFill>
                        </a:rPr>
                        <a:t>Controls heating and lighting - good for indoor gardens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Weeding reminder can be seen easily to remind users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Can compare features like sunlight/moisture/etc easily through the homepage </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Can adjust levels of heating, lighting, sprinkler, air flow and nutrient feed via sliders on their respective controls page</a:t>
                      </a:r>
                      <a:endParaRPr sz="1100">
                        <a:solidFill>
                          <a:schemeClr val="dk1"/>
                        </a:solidFill>
                      </a:endParaRPr>
                    </a:p>
                  </a:txBody>
                  <a:tcPr marT="91425" marB="91425" marR="91425" marL="91425"/>
                </a:tc>
                <a:tc>
                  <a:txBody>
                    <a:bodyPr>
                      <a:noAutofit/>
                    </a:bodyPr>
                    <a:lstStyle/>
                    <a:p>
                      <a:pPr indent="0" lvl="0" marL="0" rtl="0">
                        <a:lnSpc>
                          <a:spcPct val="115000"/>
                        </a:lnSpc>
                        <a:spcBef>
                          <a:spcPts val="0"/>
                        </a:spcBef>
                        <a:spcAft>
                          <a:spcPts val="0"/>
                        </a:spcAft>
                        <a:buNone/>
                      </a:pPr>
                      <a:r>
                        <a:rPr lang="en-GB" sz="1100">
                          <a:solidFill>
                            <a:schemeClr val="dk1"/>
                          </a:solidFill>
                        </a:rPr>
                        <a:t>Not as practical for outdoor gardens since don’t need to control heating/airflow outside</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Busy home screen, which allows users to easily click through another page accidentally</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Not much flexibility when viewing statistics, like looking back at previous days, weeks and months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May have to scroll through a lot on the hints and tips page to get to the information the user wants to view</a:t>
                      </a:r>
                      <a:endParaRPr sz="1100">
                        <a:solidFill>
                          <a:schemeClr val="dk1"/>
                        </a:solidFill>
                      </a:endParaRPr>
                    </a:p>
                  </a:txBody>
                  <a:tcPr marT="91425" marB="91425" marR="91425" marL="91425"/>
                </a:tc>
              </a:tr>
            </a:tbl>
          </a:graphicData>
        </a:graphic>
      </p:graphicFrame>
      <p:sp>
        <p:nvSpPr>
          <p:cNvPr id="213" name="Shape 213"/>
          <p:cNvSpPr txBox="1"/>
          <p:nvPr/>
        </p:nvSpPr>
        <p:spPr>
          <a:xfrm>
            <a:off x="450500" y="3107675"/>
            <a:ext cx="8201100" cy="181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t>Risks:</a:t>
            </a:r>
            <a:r>
              <a:rPr lang="en-GB" sz="1200"/>
              <a:t> Can’t predict rainfall/sunlight due to lack of weather forecast, so sprinklers could be on while already raining wasting water</a:t>
            </a:r>
            <a:endParaRPr sz="1200"/>
          </a:p>
          <a:p>
            <a:pPr indent="0" lvl="0" marL="0" rtl="0">
              <a:spcBef>
                <a:spcPts val="500"/>
              </a:spcBef>
              <a:spcAft>
                <a:spcPts val="0"/>
              </a:spcAft>
              <a:buNone/>
            </a:pPr>
            <a:r>
              <a:t/>
            </a:r>
            <a:endParaRPr sz="700"/>
          </a:p>
          <a:p>
            <a:pPr indent="0" lvl="0" marL="0" rtl="0">
              <a:spcBef>
                <a:spcPts val="500"/>
              </a:spcBef>
              <a:spcAft>
                <a:spcPts val="0"/>
              </a:spcAft>
              <a:buNone/>
            </a:pPr>
            <a:r>
              <a:rPr lang="en-GB" sz="1200"/>
              <a:t>This design would be good for scenario 2 because hydroponic gardens are generally indoors.</a:t>
            </a:r>
            <a:endParaRPr sz="1200"/>
          </a:p>
          <a:p>
            <a:pPr indent="0" lvl="0" marL="0" rtl="0">
              <a:spcBef>
                <a:spcPts val="500"/>
              </a:spcBef>
              <a:spcAft>
                <a:spcPts val="0"/>
              </a:spcAft>
              <a:buNone/>
            </a:pPr>
            <a:r>
              <a:rPr lang="en-GB" sz="1200"/>
              <a:t>It would be good for scenarios 3 and 6  because it has basic information at the ready on home screen for the students and Barry to briefly view whenever.</a:t>
            </a:r>
            <a:endParaRPr sz="1200"/>
          </a:p>
          <a:p>
            <a:pPr indent="0" lvl="0" marL="0" rtl="0">
              <a:spcBef>
                <a:spcPts val="500"/>
              </a:spcBef>
              <a:spcAft>
                <a:spcPts val="0"/>
              </a:spcAft>
              <a:buNone/>
            </a:pPr>
            <a:r>
              <a:rPr lang="en-GB" sz="1200"/>
              <a:t>It is not the best design for scenario 5 because it doesn’t have weather forecasts so Lucy may have a hard time determining to turn on/off the sprinklers as she may not be able to assess if it rained overnight.</a:t>
            </a:r>
            <a:endParaRPr sz="1200"/>
          </a:p>
          <a:p>
            <a:pPr indent="0" lvl="0" marL="0" rtl="0">
              <a:spcBef>
                <a:spcPts val="500"/>
              </a:spcBef>
              <a:spcAft>
                <a:spcPts val="500"/>
              </a:spcAft>
              <a:buNone/>
            </a:pPr>
            <a:r>
              <a:rPr lang="en-GB" sz="1200"/>
              <a:t> </a:t>
            </a:r>
            <a:endParaRPr sz="1200">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Shape 21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Preliminary Design Alternatives - Design 4</a:t>
            </a:r>
            <a:endParaRPr b="1"/>
          </a:p>
        </p:txBody>
      </p:sp>
      <p:pic>
        <p:nvPicPr>
          <p:cNvPr descr="SketchedAgain.jpg" id="219" name="Shape 219"/>
          <p:cNvPicPr preferRelativeResize="0"/>
          <p:nvPr/>
        </p:nvPicPr>
        <p:blipFill>
          <a:blip r:embed="rId3">
            <a:alphaModFix/>
          </a:blip>
          <a:stretch>
            <a:fillRect/>
          </a:stretch>
        </p:blipFill>
        <p:spPr>
          <a:xfrm>
            <a:off x="3159925" y="636725"/>
            <a:ext cx="2824151" cy="4309726"/>
          </a:xfrm>
          <a:prstGeom prst="rect">
            <a:avLst/>
          </a:prstGeom>
          <a:noFill/>
          <a:ln>
            <a:noFill/>
          </a:ln>
        </p:spPr>
      </p:pic>
      <p:sp>
        <p:nvSpPr>
          <p:cNvPr id="220" name="Shape 220"/>
          <p:cNvSpPr/>
          <p:nvPr/>
        </p:nvSpPr>
        <p:spPr>
          <a:xfrm>
            <a:off x="4148725" y="2164550"/>
            <a:ext cx="822600" cy="12615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100"/>
          </a:p>
        </p:txBody>
      </p:sp>
      <p:cxnSp>
        <p:nvCxnSpPr>
          <p:cNvPr id="221" name="Shape 221"/>
          <p:cNvCxnSpPr/>
          <p:nvPr/>
        </p:nvCxnSpPr>
        <p:spPr>
          <a:xfrm rot="10800000">
            <a:off x="4056350" y="2041375"/>
            <a:ext cx="100500" cy="130800"/>
          </a:xfrm>
          <a:prstGeom prst="straightConnector1">
            <a:avLst/>
          </a:prstGeom>
          <a:noFill/>
          <a:ln cap="flat" cmpd="sng" w="9525">
            <a:solidFill>
              <a:srgbClr val="FF9900"/>
            </a:solidFill>
            <a:prstDash val="solid"/>
            <a:round/>
            <a:headEnd len="med" w="med" type="none"/>
            <a:tailEnd len="med" w="med" type="stealth"/>
          </a:ln>
        </p:spPr>
      </p:cxnSp>
      <p:cxnSp>
        <p:nvCxnSpPr>
          <p:cNvPr id="222" name="Shape 222"/>
          <p:cNvCxnSpPr/>
          <p:nvPr/>
        </p:nvCxnSpPr>
        <p:spPr>
          <a:xfrm>
            <a:off x="4790775" y="3402300"/>
            <a:ext cx="0" cy="172500"/>
          </a:xfrm>
          <a:prstGeom prst="straightConnector1">
            <a:avLst/>
          </a:prstGeom>
          <a:noFill/>
          <a:ln cap="flat" cmpd="sng" w="9525">
            <a:solidFill>
              <a:srgbClr val="9900FF"/>
            </a:solidFill>
            <a:prstDash val="solid"/>
            <a:round/>
            <a:headEnd len="med" w="med" type="none"/>
            <a:tailEnd len="med" w="med" type="stealth"/>
          </a:ln>
        </p:spPr>
      </p:cxnSp>
      <p:cxnSp>
        <p:nvCxnSpPr>
          <p:cNvPr id="223" name="Shape 223"/>
          <p:cNvCxnSpPr/>
          <p:nvPr/>
        </p:nvCxnSpPr>
        <p:spPr>
          <a:xfrm>
            <a:off x="4800600" y="3087350"/>
            <a:ext cx="295500" cy="0"/>
          </a:xfrm>
          <a:prstGeom prst="straightConnector1">
            <a:avLst/>
          </a:prstGeom>
          <a:noFill/>
          <a:ln cap="flat" cmpd="sng" w="9525">
            <a:solidFill>
              <a:srgbClr val="38761D"/>
            </a:solidFill>
            <a:prstDash val="solid"/>
            <a:round/>
            <a:headEnd len="med" w="med" type="none"/>
            <a:tailEnd len="med" w="med" type="stealth"/>
          </a:ln>
        </p:spPr>
      </p:cxnSp>
      <p:cxnSp>
        <p:nvCxnSpPr>
          <p:cNvPr id="224" name="Shape 224"/>
          <p:cNvCxnSpPr/>
          <p:nvPr/>
        </p:nvCxnSpPr>
        <p:spPr>
          <a:xfrm rot="10800000">
            <a:off x="4018575" y="2857825"/>
            <a:ext cx="164100" cy="0"/>
          </a:xfrm>
          <a:prstGeom prst="straightConnector1">
            <a:avLst/>
          </a:prstGeom>
          <a:noFill/>
          <a:ln cap="flat" cmpd="sng" w="9525">
            <a:solidFill>
              <a:srgbClr val="0000FF"/>
            </a:solidFill>
            <a:prstDash val="solid"/>
            <a:round/>
            <a:headEnd len="med" w="med" type="none"/>
            <a:tailEnd len="med" w="med" type="stealth"/>
          </a:ln>
        </p:spPr>
      </p:cxnSp>
      <p:cxnSp>
        <p:nvCxnSpPr>
          <p:cNvPr id="225" name="Shape 225"/>
          <p:cNvCxnSpPr/>
          <p:nvPr/>
        </p:nvCxnSpPr>
        <p:spPr>
          <a:xfrm flipH="1" rot="10800000">
            <a:off x="4757750" y="2073750"/>
            <a:ext cx="78000" cy="498000"/>
          </a:xfrm>
          <a:prstGeom prst="straightConnector1">
            <a:avLst/>
          </a:prstGeom>
          <a:noFill/>
          <a:ln cap="flat" cmpd="sng" w="9525">
            <a:solidFill>
              <a:srgbClr val="FF0000"/>
            </a:solidFill>
            <a:prstDash val="solid"/>
            <a:round/>
            <a:headEnd len="med" w="med" type="none"/>
            <a:tailEnd len="med" w="med" type="stealth"/>
          </a:ln>
        </p:spPr>
      </p:cxnSp>
      <p:cxnSp>
        <p:nvCxnSpPr>
          <p:cNvPr id="226" name="Shape 226"/>
          <p:cNvCxnSpPr/>
          <p:nvPr/>
        </p:nvCxnSpPr>
        <p:spPr>
          <a:xfrm>
            <a:off x="5479250" y="3399300"/>
            <a:ext cx="0" cy="178500"/>
          </a:xfrm>
          <a:prstGeom prst="straightConnector1">
            <a:avLst/>
          </a:prstGeom>
          <a:noFill/>
          <a:ln cap="flat" cmpd="sng" w="9525">
            <a:solidFill>
              <a:srgbClr val="38761D"/>
            </a:solidFill>
            <a:prstDash val="solid"/>
            <a:round/>
            <a:headEnd len="med" w="med" type="none"/>
            <a:tailEnd len="med" w="med" type="stealth"/>
          </a:ln>
        </p:spPr>
      </p:cxnSp>
      <p:cxnSp>
        <p:nvCxnSpPr>
          <p:cNvPr id="227" name="Shape 227"/>
          <p:cNvCxnSpPr/>
          <p:nvPr/>
        </p:nvCxnSpPr>
        <p:spPr>
          <a:xfrm>
            <a:off x="3576650" y="3406950"/>
            <a:ext cx="0" cy="163200"/>
          </a:xfrm>
          <a:prstGeom prst="straightConnector1">
            <a:avLst/>
          </a:prstGeom>
          <a:noFill/>
          <a:ln cap="flat" cmpd="sng" w="9525">
            <a:solidFill>
              <a:srgbClr val="0000FF"/>
            </a:solidFill>
            <a:prstDash val="solid"/>
            <a:round/>
            <a:headEnd len="med" w="med" type="none"/>
            <a:tailEnd len="med" w="med" type="stealth"/>
          </a:ln>
        </p:spPr>
      </p:cxnSp>
      <p:cxnSp>
        <p:nvCxnSpPr>
          <p:cNvPr id="228" name="Shape 228"/>
          <p:cNvCxnSpPr/>
          <p:nvPr/>
        </p:nvCxnSpPr>
        <p:spPr>
          <a:xfrm>
            <a:off x="4929775" y="1409650"/>
            <a:ext cx="166200" cy="0"/>
          </a:xfrm>
          <a:prstGeom prst="straightConnector1">
            <a:avLst/>
          </a:prstGeom>
          <a:noFill/>
          <a:ln cap="flat" cmpd="sng" w="9525">
            <a:solidFill>
              <a:srgbClr val="FF0000"/>
            </a:solidFill>
            <a:prstDash val="solid"/>
            <a:round/>
            <a:headEnd len="med" w="med" type="none"/>
            <a:tailEnd len="med" w="med" type="stealth"/>
          </a:ln>
        </p:spPr>
      </p:cxnSp>
      <p:sp>
        <p:nvSpPr>
          <p:cNvPr id="229" name="Shape 229"/>
          <p:cNvSpPr/>
          <p:nvPr/>
        </p:nvSpPr>
        <p:spPr>
          <a:xfrm>
            <a:off x="6262600" y="696875"/>
            <a:ext cx="2438400" cy="14694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sz="1000"/>
              <a:t>Can view timers by time, zone or type.</a:t>
            </a:r>
            <a:endParaRPr sz="1000"/>
          </a:p>
          <a:p>
            <a:pPr indent="0" lvl="0" marL="0">
              <a:spcBef>
                <a:spcPts val="0"/>
              </a:spcBef>
              <a:spcAft>
                <a:spcPts val="0"/>
              </a:spcAft>
              <a:buNone/>
            </a:pPr>
            <a:r>
              <a:t/>
            </a:r>
            <a:endParaRPr sz="600"/>
          </a:p>
          <a:p>
            <a:pPr indent="0" lvl="0" marL="0">
              <a:spcBef>
                <a:spcPts val="0"/>
              </a:spcBef>
              <a:spcAft>
                <a:spcPts val="0"/>
              </a:spcAft>
              <a:buNone/>
            </a:pPr>
            <a:r>
              <a:rPr lang="en-GB" sz="1000"/>
              <a:t>Long press on a timer to go to deletion, and ‘x’  appears next to the timer. Click on ‘x’ to delete timer, otherwise clicking all other areas will exit deletion mode.</a:t>
            </a:r>
            <a:endParaRPr sz="1000"/>
          </a:p>
          <a:p>
            <a:pPr indent="0" lvl="0" marL="0">
              <a:spcBef>
                <a:spcPts val="0"/>
              </a:spcBef>
              <a:spcAft>
                <a:spcPts val="0"/>
              </a:spcAft>
              <a:buNone/>
            </a:pPr>
            <a:r>
              <a:t/>
            </a:r>
            <a:endParaRPr sz="600"/>
          </a:p>
          <a:p>
            <a:pPr indent="0" lvl="0" marL="0">
              <a:spcBef>
                <a:spcPts val="0"/>
              </a:spcBef>
              <a:spcAft>
                <a:spcPts val="0"/>
              </a:spcAft>
              <a:buNone/>
            </a:pPr>
            <a:r>
              <a:rPr lang="en-GB" sz="1000"/>
              <a:t>Create new timer goes to new timer screen.</a:t>
            </a:r>
            <a:endParaRPr sz="1000"/>
          </a:p>
        </p:txBody>
      </p:sp>
      <p:sp>
        <p:nvSpPr>
          <p:cNvPr id="230" name="Shape 230"/>
          <p:cNvSpPr/>
          <p:nvPr/>
        </p:nvSpPr>
        <p:spPr>
          <a:xfrm>
            <a:off x="571200" y="1071975"/>
            <a:ext cx="2438400" cy="6492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sz="1000"/>
              <a:t>The weather screen shows basic three day weather forecast, includes details like temperature and humidity.</a:t>
            </a:r>
            <a:endParaRPr sz="1000"/>
          </a:p>
        </p:txBody>
      </p:sp>
      <p:sp>
        <p:nvSpPr>
          <p:cNvPr id="231" name="Shape 231"/>
          <p:cNvSpPr/>
          <p:nvPr/>
        </p:nvSpPr>
        <p:spPr>
          <a:xfrm>
            <a:off x="571200" y="2377475"/>
            <a:ext cx="2438400" cy="8631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sz="1000">
                <a:solidFill>
                  <a:schemeClr val="dk1"/>
                </a:solidFill>
              </a:rPr>
              <a:t>Clicking en enter the date square produces a pops up a calendar.</a:t>
            </a:r>
            <a:endParaRPr sz="1000">
              <a:solidFill>
                <a:schemeClr val="dk1"/>
              </a:solidFill>
            </a:endParaRPr>
          </a:p>
          <a:p>
            <a:pPr indent="0" lvl="0" marL="0">
              <a:spcBef>
                <a:spcPts val="0"/>
              </a:spcBef>
              <a:spcAft>
                <a:spcPts val="0"/>
              </a:spcAft>
              <a:buNone/>
            </a:pPr>
            <a:r>
              <a:t/>
            </a:r>
            <a:endParaRPr sz="600">
              <a:solidFill>
                <a:schemeClr val="dk1"/>
              </a:solidFill>
            </a:endParaRPr>
          </a:p>
          <a:p>
            <a:pPr indent="0" lvl="0" marL="0" rtl="0">
              <a:spcBef>
                <a:spcPts val="0"/>
              </a:spcBef>
              <a:spcAft>
                <a:spcPts val="0"/>
              </a:spcAft>
              <a:buNone/>
            </a:pPr>
            <a:r>
              <a:rPr lang="en-GB" sz="1000"/>
              <a:t>Clicking on a graph goes to page with more statistics.</a:t>
            </a:r>
            <a:endParaRPr sz="1000"/>
          </a:p>
          <a:p>
            <a:pPr indent="0" lvl="0" marL="0" rtl="0">
              <a:spcBef>
                <a:spcPts val="0"/>
              </a:spcBef>
              <a:spcAft>
                <a:spcPts val="0"/>
              </a:spcAft>
              <a:buNone/>
            </a:pPr>
            <a:r>
              <a:t/>
            </a:r>
            <a:endParaRPr sz="1000"/>
          </a:p>
        </p:txBody>
      </p:sp>
      <p:sp>
        <p:nvSpPr>
          <p:cNvPr id="232" name="Shape 232"/>
          <p:cNvSpPr/>
          <p:nvPr/>
        </p:nvSpPr>
        <p:spPr>
          <a:xfrm>
            <a:off x="6262600" y="3214700"/>
            <a:ext cx="2438400" cy="12870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sz="1100"/>
              <a:t>Able to view the status of the components by zone or by type.</a:t>
            </a:r>
            <a:endParaRPr sz="1100"/>
          </a:p>
          <a:p>
            <a:pPr indent="0" lvl="0" marL="0">
              <a:spcBef>
                <a:spcPts val="0"/>
              </a:spcBef>
              <a:spcAft>
                <a:spcPts val="0"/>
              </a:spcAft>
              <a:buNone/>
            </a:pPr>
            <a:r>
              <a:t/>
            </a:r>
            <a:endParaRPr sz="600"/>
          </a:p>
          <a:p>
            <a:pPr indent="0" lvl="0" marL="0" rtl="0">
              <a:spcBef>
                <a:spcPts val="0"/>
              </a:spcBef>
              <a:spcAft>
                <a:spcPts val="0"/>
              </a:spcAft>
              <a:buNone/>
            </a:pPr>
            <a:r>
              <a:rPr lang="en-GB" sz="1100"/>
              <a:t>Clicking on a zone/type goes to page with all the relevant items which can viewed and switched on or off.</a:t>
            </a:r>
            <a:endParaRPr sz="1100"/>
          </a:p>
        </p:txBody>
      </p:sp>
      <p:sp>
        <p:nvSpPr>
          <p:cNvPr id="233" name="Shape 233"/>
          <p:cNvSpPr/>
          <p:nvPr/>
        </p:nvSpPr>
        <p:spPr>
          <a:xfrm>
            <a:off x="3217575" y="773075"/>
            <a:ext cx="855000" cy="12786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100"/>
          </a:p>
        </p:txBody>
      </p:sp>
      <p:sp>
        <p:nvSpPr>
          <p:cNvPr id="234" name="Shape 234"/>
          <p:cNvSpPr/>
          <p:nvPr/>
        </p:nvSpPr>
        <p:spPr>
          <a:xfrm>
            <a:off x="4153175" y="773075"/>
            <a:ext cx="818100" cy="1278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100"/>
          </a:p>
        </p:txBody>
      </p:sp>
      <p:sp>
        <p:nvSpPr>
          <p:cNvPr id="235" name="Shape 235"/>
          <p:cNvSpPr/>
          <p:nvPr/>
        </p:nvSpPr>
        <p:spPr>
          <a:xfrm>
            <a:off x="5047825" y="773075"/>
            <a:ext cx="849300" cy="12786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100"/>
          </a:p>
        </p:txBody>
      </p:sp>
      <p:sp>
        <p:nvSpPr>
          <p:cNvPr id="236" name="Shape 236"/>
          <p:cNvSpPr/>
          <p:nvPr/>
        </p:nvSpPr>
        <p:spPr>
          <a:xfrm>
            <a:off x="5042125" y="2150550"/>
            <a:ext cx="855000" cy="12870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100"/>
          </a:p>
        </p:txBody>
      </p:sp>
      <p:sp>
        <p:nvSpPr>
          <p:cNvPr id="237" name="Shape 237"/>
          <p:cNvSpPr/>
          <p:nvPr/>
        </p:nvSpPr>
        <p:spPr>
          <a:xfrm>
            <a:off x="5058325" y="3537300"/>
            <a:ext cx="876600" cy="1327500"/>
          </a:xfrm>
          <a:prstGeom prst="rect">
            <a:avLst/>
          </a:prstGeom>
          <a:noFill/>
          <a:ln cap="flat" cmpd="sng" w="9525">
            <a:solidFill>
              <a:srgbClr val="38761D"/>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100"/>
          </a:p>
        </p:txBody>
      </p:sp>
      <p:sp>
        <p:nvSpPr>
          <p:cNvPr id="238" name="Shape 238"/>
          <p:cNvSpPr/>
          <p:nvPr/>
        </p:nvSpPr>
        <p:spPr>
          <a:xfrm>
            <a:off x="4133600" y="3537300"/>
            <a:ext cx="855000" cy="13275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100"/>
          </a:p>
        </p:txBody>
      </p:sp>
      <p:sp>
        <p:nvSpPr>
          <p:cNvPr id="239" name="Shape 239"/>
          <p:cNvSpPr/>
          <p:nvPr/>
        </p:nvSpPr>
        <p:spPr>
          <a:xfrm>
            <a:off x="3217575" y="2158900"/>
            <a:ext cx="849300" cy="1278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100"/>
          </a:p>
        </p:txBody>
      </p:sp>
      <p:sp>
        <p:nvSpPr>
          <p:cNvPr id="240" name="Shape 240"/>
          <p:cNvSpPr/>
          <p:nvPr/>
        </p:nvSpPr>
        <p:spPr>
          <a:xfrm>
            <a:off x="3212325" y="3537175"/>
            <a:ext cx="849300" cy="1313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t/>
            </a:r>
            <a:endParaRPr sz="1100"/>
          </a:p>
        </p:txBody>
      </p:sp>
      <p:sp>
        <p:nvSpPr>
          <p:cNvPr id="241" name="Shape 241"/>
          <p:cNvSpPr/>
          <p:nvPr/>
        </p:nvSpPr>
        <p:spPr>
          <a:xfrm>
            <a:off x="6262600" y="2366488"/>
            <a:ext cx="2438400" cy="649200"/>
          </a:xfrm>
          <a:prstGeom prst="rect">
            <a:avLst/>
          </a:prstGeom>
          <a:no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GB" sz="1000"/>
              <a:t>From the home screen can go to weather, timers, statistics, status, and hints &amp; tips</a:t>
            </a:r>
            <a:endParaRPr sz="1000"/>
          </a:p>
        </p:txBody>
      </p:sp>
      <p:sp>
        <p:nvSpPr>
          <p:cNvPr id="242" name="Shape 242"/>
          <p:cNvSpPr/>
          <p:nvPr/>
        </p:nvSpPr>
        <p:spPr>
          <a:xfrm>
            <a:off x="571200" y="3896875"/>
            <a:ext cx="2438400" cy="7878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rtl="0">
              <a:spcBef>
                <a:spcPts val="0"/>
              </a:spcBef>
              <a:spcAft>
                <a:spcPts val="0"/>
              </a:spcAft>
              <a:buNone/>
            </a:pPr>
            <a:r>
              <a:rPr lang="en-GB" sz="1000"/>
              <a:t>The hints &amp; tips screen gives the users advice on maintaining their garden. Clicking on a hint/tip goes to relevant webpage.</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Shape 247"/>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GB"/>
              <a:t>Preliminary Design Alternatives - Design 4</a:t>
            </a:r>
            <a:endParaRPr b="1"/>
          </a:p>
          <a:p>
            <a:pPr indent="0" lvl="0" marL="0" rtl="0">
              <a:spcBef>
                <a:spcPts val="0"/>
              </a:spcBef>
              <a:spcAft>
                <a:spcPts val="0"/>
              </a:spcAft>
              <a:buNone/>
            </a:pPr>
            <a:r>
              <a:t/>
            </a:r>
            <a:endParaRPr b="1"/>
          </a:p>
        </p:txBody>
      </p:sp>
      <p:graphicFrame>
        <p:nvGraphicFramePr>
          <p:cNvPr id="248" name="Shape 248"/>
          <p:cNvGraphicFramePr/>
          <p:nvPr/>
        </p:nvGraphicFramePr>
        <p:xfrm>
          <a:off x="429800" y="912400"/>
          <a:ext cx="3000000" cy="3000000"/>
        </p:xfrm>
        <a:graphic>
          <a:graphicData uri="http://schemas.openxmlformats.org/drawingml/2006/table">
            <a:tbl>
              <a:tblPr>
                <a:noFill/>
                <a:tableStyleId>{C62A2D6A-B3E2-490D-AA77-400388D1B6BB}</a:tableStyleId>
              </a:tblPr>
              <a:tblGrid>
                <a:gridCol w="4116550"/>
                <a:gridCol w="4116550"/>
              </a:tblGrid>
              <a:tr h="381000">
                <a:tc>
                  <a:txBody>
                    <a:bodyPr>
                      <a:noAutofit/>
                    </a:bodyPr>
                    <a:lstStyle/>
                    <a:p>
                      <a:pPr indent="0" lvl="0" marL="0" rtl="0">
                        <a:spcBef>
                          <a:spcPts val="0"/>
                        </a:spcBef>
                        <a:spcAft>
                          <a:spcPts val="0"/>
                        </a:spcAft>
                        <a:buNone/>
                      </a:pPr>
                      <a:r>
                        <a:rPr b="1" lang="en-GB"/>
                        <a:t>Pros</a:t>
                      </a:r>
                      <a:endParaRPr b="1"/>
                    </a:p>
                  </a:txBody>
                  <a:tcPr marT="91425" marB="91425" marR="91425" marL="91425"/>
                </a:tc>
                <a:tc>
                  <a:txBody>
                    <a:bodyPr>
                      <a:noAutofit/>
                    </a:bodyPr>
                    <a:lstStyle/>
                    <a:p>
                      <a:pPr indent="0" lvl="0" marL="0" rtl="0">
                        <a:spcBef>
                          <a:spcPts val="0"/>
                        </a:spcBef>
                        <a:spcAft>
                          <a:spcPts val="0"/>
                        </a:spcAft>
                        <a:buNone/>
                      </a:pPr>
                      <a:r>
                        <a:rPr b="1" lang="en-GB"/>
                        <a:t>Cons</a:t>
                      </a:r>
                      <a:endParaRPr b="1"/>
                    </a:p>
                  </a:txBody>
                  <a:tcPr marT="91425" marB="91425" marR="91425" marL="91425"/>
                </a:tc>
              </a:tr>
              <a:tr h="381000">
                <a:tc>
                  <a:txBody>
                    <a:bodyPr>
                      <a:noAutofit/>
                    </a:bodyPr>
                    <a:lstStyle/>
                    <a:p>
                      <a:pPr indent="0" lvl="0" marL="0" rtl="0">
                        <a:lnSpc>
                          <a:spcPct val="115000"/>
                        </a:lnSpc>
                        <a:spcBef>
                          <a:spcPts val="0"/>
                        </a:spcBef>
                        <a:spcAft>
                          <a:spcPts val="0"/>
                        </a:spcAft>
                        <a:buNone/>
                      </a:pPr>
                      <a:r>
                        <a:rPr lang="en-GB" sz="1100">
                          <a:solidFill>
                            <a:schemeClr val="dk1"/>
                          </a:solidFill>
                        </a:rPr>
                        <a:t>Can see statistics to/from custom date</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User chooses whether to view stats by type or by zone</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User can set timers for sprinkler system and other components in the garden</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Simple home screen with listed features of app</a:t>
                      </a:r>
                      <a:endParaRPr sz="1100">
                        <a:solidFill>
                          <a:schemeClr val="dk1"/>
                        </a:solidFill>
                      </a:endParaRPr>
                    </a:p>
                  </a:txBody>
                  <a:tcPr marT="91425" marB="91425" marR="91425" marL="91425"/>
                </a:tc>
                <a:tc>
                  <a:txBody>
                    <a:bodyPr>
                      <a:noAutofit/>
                    </a:bodyPr>
                    <a:lstStyle/>
                    <a:p>
                      <a:pPr indent="0" lvl="0" marL="0" rtl="0">
                        <a:lnSpc>
                          <a:spcPct val="115000"/>
                        </a:lnSpc>
                        <a:spcBef>
                          <a:spcPts val="0"/>
                        </a:spcBef>
                        <a:spcAft>
                          <a:spcPts val="0"/>
                        </a:spcAft>
                        <a:buNone/>
                      </a:pPr>
                      <a:r>
                        <a:rPr lang="en-GB" sz="1100">
                          <a:solidFill>
                            <a:schemeClr val="dk1"/>
                          </a:solidFill>
                        </a:rPr>
                        <a:t>Lack of back buttons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A lot of clicks to get to get want the user wants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The filters may be a bit confusing to first use</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Can only view statistics by type, not zone</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Can’t set all sprinklers to on/off at once</a:t>
                      </a:r>
                      <a:br>
                        <a:rPr lang="en-GB" sz="1100">
                          <a:solidFill>
                            <a:schemeClr val="dk1"/>
                          </a:solidFill>
                        </a:rPr>
                      </a:br>
                      <a:r>
                        <a:rPr lang="en-GB" sz="1100">
                          <a:solidFill>
                            <a:schemeClr val="dk1"/>
                          </a:solidFill>
                        </a:rPr>
                        <a:t>Status name is confusing, intuitively name seems informational, rather than turning on/off functions</a:t>
                      </a:r>
                      <a:endParaRPr sz="1100">
                        <a:solidFill>
                          <a:schemeClr val="dk1"/>
                        </a:solidFill>
                      </a:endParaRPr>
                    </a:p>
                  </a:txBody>
                  <a:tcPr marT="91425" marB="91425" marR="91425" marL="91425"/>
                </a:tc>
              </a:tr>
            </a:tbl>
          </a:graphicData>
        </a:graphic>
      </p:graphicFrame>
      <p:sp>
        <p:nvSpPr>
          <p:cNvPr id="249" name="Shape 249"/>
          <p:cNvSpPr txBox="1"/>
          <p:nvPr/>
        </p:nvSpPr>
        <p:spPr>
          <a:xfrm>
            <a:off x="429800" y="2973550"/>
            <a:ext cx="8233200" cy="18420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t>Risks:</a:t>
            </a:r>
            <a:r>
              <a:rPr lang="en-GB" sz="1200"/>
              <a:t> could forget about sprinkler timer over rainy period when it is not needed.</a:t>
            </a:r>
            <a:endParaRPr sz="1200"/>
          </a:p>
          <a:p>
            <a:pPr indent="0" lvl="0" marL="0" rtl="0">
              <a:spcBef>
                <a:spcPts val="500"/>
              </a:spcBef>
              <a:spcAft>
                <a:spcPts val="0"/>
              </a:spcAft>
              <a:buNone/>
            </a:pPr>
            <a:r>
              <a:t/>
            </a:r>
            <a:endParaRPr sz="700"/>
          </a:p>
          <a:p>
            <a:pPr indent="0" lvl="0" marL="0" rtl="0">
              <a:spcBef>
                <a:spcPts val="500"/>
              </a:spcBef>
              <a:spcAft>
                <a:spcPts val="0"/>
              </a:spcAft>
              <a:buNone/>
            </a:pPr>
            <a:r>
              <a:rPr lang="en-GB" sz="1200"/>
              <a:t>This design would be good for scenario 1 because Steve would be able to set timers for sprinklers/etc so he doesn’t have to closely monitor the garden.</a:t>
            </a:r>
            <a:endParaRPr sz="1200"/>
          </a:p>
          <a:p>
            <a:pPr indent="0" lvl="0" marL="0" rtl="0">
              <a:spcBef>
                <a:spcPts val="500"/>
              </a:spcBef>
              <a:spcAft>
                <a:spcPts val="0"/>
              </a:spcAft>
              <a:buNone/>
            </a:pPr>
            <a:r>
              <a:rPr lang="en-GB" sz="1200"/>
              <a:t>This design would be not so good for scenario 5 because Lucy wants to be able to predict things with help from the weather</a:t>
            </a:r>
            <a:endParaRPr sz="1200"/>
          </a:p>
          <a:p>
            <a:pPr indent="0" lvl="0" marL="0" rtl="0">
              <a:spcBef>
                <a:spcPts val="500"/>
              </a:spcBef>
              <a:spcAft>
                <a:spcPts val="500"/>
              </a:spcAft>
              <a:buNone/>
            </a:pPr>
            <a:r>
              <a:rPr lang="en-GB" sz="1200"/>
              <a:t>It would be bad for scenario 6 because the statistics feature lacks categorising information that the students want.</a:t>
            </a:r>
            <a:endParaRPr sz="12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Shape 25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Preliminary Design Alternatives - Design 5</a:t>
            </a:r>
            <a:endParaRPr b="1"/>
          </a:p>
        </p:txBody>
      </p:sp>
      <p:pic>
        <p:nvPicPr>
          <p:cNvPr descr="received_1777028988993816.jpeg" id="255" name="Shape 255"/>
          <p:cNvPicPr preferRelativeResize="0"/>
          <p:nvPr/>
        </p:nvPicPr>
        <p:blipFill rotWithShape="1">
          <a:blip r:embed="rId3">
            <a:alphaModFix/>
          </a:blip>
          <a:srcRect b="8842" l="4631" r="30496" t="0"/>
          <a:stretch/>
        </p:blipFill>
        <p:spPr>
          <a:xfrm>
            <a:off x="3300500" y="636725"/>
            <a:ext cx="2316651" cy="4340677"/>
          </a:xfrm>
          <a:prstGeom prst="rect">
            <a:avLst/>
          </a:prstGeom>
          <a:noFill/>
          <a:ln>
            <a:noFill/>
          </a:ln>
        </p:spPr>
      </p:pic>
      <p:sp>
        <p:nvSpPr>
          <p:cNvPr id="256" name="Shape 256"/>
          <p:cNvSpPr txBox="1"/>
          <p:nvPr/>
        </p:nvSpPr>
        <p:spPr>
          <a:xfrm>
            <a:off x="532075" y="794275"/>
            <a:ext cx="2267100" cy="9099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sz="1200"/>
              <a:t>You can select a garden/zone from map, or switch to a list of the gardens. +/- to zoom in/out</a:t>
            </a:r>
            <a:endParaRPr sz="1200"/>
          </a:p>
        </p:txBody>
      </p:sp>
      <p:sp>
        <p:nvSpPr>
          <p:cNvPr id="257" name="Shape 257"/>
          <p:cNvSpPr txBox="1"/>
          <p:nvPr/>
        </p:nvSpPr>
        <p:spPr>
          <a:xfrm>
            <a:off x="532075" y="3670625"/>
            <a:ext cx="2267100" cy="825000"/>
          </a:xfrm>
          <a:prstGeom prst="rect">
            <a:avLst/>
          </a:prstGeom>
          <a:noFill/>
          <a:ln cap="flat" cmpd="sng" w="9525">
            <a:solidFill>
              <a:srgbClr val="FF9900"/>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a:t>Adds component after </a:t>
            </a:r>
            <a:r>
              <a:rPr lang="en-GB"/>
              <a:t>successfully</a:t>
            </a:r>
            <a:r>
              <a:rPr lang="en-GB"/>
              <a:t> testing connection</a:t>
            </a:r>
            <a:endParaRPr/>
          </a:p>
        </p:txBody>
      </p:sp>
      <p:sp>
        <p:nvSpPr>
          <p:cNvPr id="258" name="Shape 258"/>
          <p:cNvSpPr txBox="1"/>
          <p:nvPr/>
        </p:nvSpPr>
        <p:spPr>
          <a:xfrm>
            <a:off x="532075" y="2066650"/>
            <a:ext cx="2267100" cy="11490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a:t>Overview about the garden. Can add components or check info use components from here</a:t>
            </a:r>
            <a:endParaRPr/>
          </a:p>
        </p:txBody>
      </p:sp>
      <p:sp>
        <p:nvSpPr>
          <p:cNvPr id="259" name="Shape 259"/>
          <p:cNvSpPr txBox="1"/>
          <p:nvPr/>
        </p:nvSpPr>
        <p:spPr>
          <a:xfrm>
            <a:off x="6323350" y="2151475"/>
            <a:ext cx="2352000" cy="755700"/>
          </a:xfrm>
          <a:prstGeom prst="rect">
            <a:avLst/>
          </a:prstGeom>
          <a:noFill/>
          <a:ln cap="flat" cmpd="sng" w="9525">
            <a:solidFill>
              <a:srgbClr val="6AA84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a:t>Describe soil moisture/ component overview</a:t>
            </a:r>
            <a:endParaRPr/>
          </a:p>
        </p:txBody>
      </p:sp>
      <p:sp>
        <p:nvSpPr>
          <p:cNvPr id="260" name="Shape 260"/>
          <p:cNvSpPr txBox="1"/>
          <p:nvPr/>
        </p:nvSpPr>
        <p:spPr>
          <a:xfrm>
            <a:off x="6323350" y="3624350"/>
            <a:ext cx="2352000" cy="786600"/>
          </a:xfrm>
          <a:prstGeom prst="rect">
            <a:avLst/>
          </a:prstGeom>
          <a:noFill/>
          <a:ln cap="flat" cmpd="sng" w="9525">
            <a:solidFill>
              <a:srgbClr val="9900FF"/>
            </a:solidFill>
            <a:prstDash val="solid"/>
            <a:round/>
            <a:headEnd len="sm" w="sm" type="none"/>
            <a:tailEnd len="sm" w="sm" type="none"/>
          </a:ln>
        </p:spPr>
        <p:txBody>
          <a:bodyPr anchorCtr="0" anchor="t" bIns="91425" lIns="91425" spcFirstLastPara="1" rIns="91425" wrap="square" tIns="91425">
            <a:noAutofit/>
          </a:bodyPr>
          <a:lstStyle/>
          <a:p>
            <a:pPr indent="0" lvl="0" marL="0">
              <a:spcBef>
                <a:spcPts val="0"/>
              </a:spcBef>
              <a:spcAft>
                <a:spcPts val="0"/>
              </a:spcAft>
              <a:buNone/>
            </a:pPr>
            <a:r>
              <a:rPr lang="en-GB"/>
              <a:t>Shows if feeder is open, and you can open it for an X time period</a:t>
            </a:r>
            <a:endParaRPr/>
          </a:p>
        </p:txBody>
      </p:sp>
      <p:sp>
        <p:nvSpPr>
          <p:cNvPr id="261" name="Shape 261"/>
          <p:cNvSpPr/>
          <p:nvPr/>
        </p:nvSpPr>
        <p:spPr>
          <a:xfrm>
            <a:off x="3330325" y="666075"/>
            <a:ext cx="2042700" cy="119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262" name="Shape 262"/>
          <p:cNvSpPr/>
          <p:nvPr/>
        </p:nvSpPr>
        <p:spPr>
          <a:xfrm>
            <a:off x="3371725" y="2041750"/>
            <a:ext cx="861600" cy="1149000"/>
          </a:xfrm>
          <a:prstGeom prst="rect">
            <a:avLst/>
          </a:prstGeom>
          <a:no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263" name="Shape 263"/>
          <p:cNvCxnSpPr/>
          <p:nvPr/>
        </p:nvCxnSpPr>
        <p:spPr>
          <a:xfrm flipH="1">
            <a:off x="4151850" y="1576350"/>
            <a:ext cx="488400" cy="547500"/>
          </a:xfrm>
          <a:prstGeom prst="straightConnector1">
            <a:avLst/>
          </a:prstGeom>
          <a:noFill/>
          <a:ln cap="flat" cmpd="sng" w="9525">
            <a:solidFill>
              <a:srgbClr val="0000FF"/>
            </a:solidFill>
            <a:prstDash val="solid"/>
            <a:round/>
            <a:headEnd len="med" w="med" type="none"/>
            <a:tailEnd len="med" w="med" type="triangle"/>
          </a:ln>
        </p:spPr>
      </p:cxnSp>
      <p:sp>
        <p:nvSpPr>
          <p:cNvPr id="264" name="Shape 264"/>
          <p:cNvSpPr/>
          <p:nvPr/>
        </p:nvSpPr>
        <p:spPr>
          <a:xfrm>
            <a:off x="3371725" y="3400475"/>
            <a:ext cx="861600" cy="11490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265" name="Shape 265"/>
          <p:cNvCxnSpPr/>
          <p:nvPr/>
        </p:nvCxnSpPr>
        <p:spPr>
          <a:xfrm flipH="1">
            <a:off x="3767125" y="3071375"/>
            <a:ext cx="24000" cy="495900"/>
          </a:xfrm>
          <a:prstGeom prst="straightConnector1">
            <a:avLst/>
          </a:prstGeom>
          <a:noFill/>
          <a:ln cap="flat" cmpd="sng" w="9525">
            <a:solidFill>
              <a:srgbClr val="FF9900"/>
            </a:solidFill>
            <a:prstDash val="solid"/>
            <a:round/>
            <a:headEnd len="med" w="med" type="none"/>
            <a:tailEnd len="med" w="med" type="triangle"/>
          </a:ln>
        </p:spPr>
      </p:cxnSp>
      <p:sp>
        <p:nvSpPr>
          <p:cNvPr id="266" name="Shape 266"/>
          <p:cNvSpPr/>
          <p:nvPr/>
        </p:nvSpPr>
        <p:spPr>
          <a:xfrm>
            <a:off x="4511425" y="1997250"/>
            <a:ext cx="861600" cy="1149000"/>
          </a:xfrm>
          <a:prstGeom prst="rect">
            <a:avLst/>
          </a:prstGeom>
          <a:no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sp>
        <p:nvSpPr>
          <p:cNvPr id="267" name="Shape 267"/>
          <p:cNvSpPr/>
          <p:nvPr/>
        </p:nvSpPr>
        <p:spPr>
          <a:xfrm>
            <a:off x="4511425" y="3278625"/>
            <a:ext cx="861600" cy="11988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spcBef>
                <a:spcPts val="0"/>
              </a:spcBef>
              <a:spcAft>
                <a:spcPts val="0"/>
              </a:spcAft>
              <a:buNone/>
            </a:pPr>
            <a:r>
              <a:t/>
            </a:r>
            <a:endParaRPr/>
          </a:p>
        </p:txBody>
      </p:sp>
      <p:cxnSp>
        <p:nvCxnSpPr>
          <p:cNvPr id="268" name="Shape 268"/>
          <p:cNvCxnSpPr/>
          <p:nvPr/>
        </p:nvCxnSpPr>
        <p:spPr>
          <a:xfrm>
            <a:off x="4114800" y="2923275"/>
            <a:ext cx="495900" cy="473700"/>
          </a:xfrm>
          <a:prstGeom prst="straightConnector1">
            <a:avLst/>
          </a:prstGeom>
          <a:noFill/>
          <a:ln cap="flat" cmpd="sng" w="9525">
            <a:solidFill>
              <a:srgbClr val="9900FF"/>
            </a:solidFill>
            <a:prstDash val="solid"/>
            <a:round/>
            <a:headEnd len="med" w="med" type="none"/>
            <a:tailEnd len="med" w="med" type="triangle"/>
          </a:ln>
        </p:spPr>
      </p:cxnSp>
      <p:cxnSp>
        <p:nvCxnSpPr>
          <p:cNvPr id="269" name="Shape 269"/>
          <p:cNvCxnSpPr/>
          <p:nvPr/>
        </p:nvCxnSpPr>
        <p:spPr>
          <a:xfrm>
            <a:off x="4077925" y="2575350"/>
            <a:ext cx="528900" cy="0"/>
          </a:xfrm>
          <a:prstGeom prst="straightConnector1">
            <a:avLst/>
          </a:prstGeom>
          <a:noFill/>
          <a:ln cap="flat" cmpd="sng" w="9525">
            <a:solidFill>
              <a:srgbClr val="6AA84F"/>
            </a:solidFill>
            <a:prstDash val="solid"/>
            <a:round/>
            <a:headEnd len="med" w="med" type="none"/>
            <a:tailEnd len="med" w="med" type="triangle"/>
          </a:ln>
        </p:spPr>
      </p:cxnSp>
      <p:cxnSp>
        <p:nvCxnSpPr>
          <p:cNvPr id="270" name="Shape 270"/>
          <p:cNvCxnSpPr/>
          <p:nvPr/>
        </p:nvCxnSpPr>
        <p:spPr>
          <a:xfrm>
            <a:off x="3959375" y="851075"/>
            <a:ext cx="658800" cy="7500"/>
          </a:xfrm>
          <a:prstGeom prst="straightConnector1">
            <a:avLst/>
          </a:prstGeom>
          <a:noFill/>
          <a:ln cap="flat" cmpd="sng" w="9525">
            <a:solidFill>
              <a:srgbClr val="FF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b="1" lang="en-GB"/>
              <a:t>Preliminary Design Alternatives - Design 5</a:t>
            </a:r>
            <a:endParaRPr b="1"/>
          </a:p>
        </p:txBody>
      </p:sp>
      <p:graphicFrame>
        <p:nvGraphicFramePr>
          <p:cNvPr id="276" name="Shape 276"/>
          <p:cNvGraphicFramePr/>
          <p:nvPr/>
        </p:nvGraphicFramePr>
        <p:xfrm>
          <a:off x="442650" y="897850"/>
          <a:ext cx="3000000" cy="3000000"/>
        </p:xfrm>
        <a:graphic>
          <a:graphicData uri="http://schemas.openxmlformats.org/drawingml/2006/table">
            <a:tbl>
              <a:tblPr>
                <a:noFill/>
                <a:tableStyleId>{C62A2D6A-B3E2-490D-AA77-400388D1B6BB}</a:tableStyleId>
              </a:tblPr>
              <a:tblGrid>
                <a:gridCol w="4103700"/>
                <a:gridCol w="4103700"/>
              </a:tblGrid>
              <a:tr h="381000">
                <a:tc>
                  <a:txBody>
                    <a:bodyPr>
                      <a:noAutofit/>
                    </a:bodyPr>
                    <a:lstStyle/>
                    <a:p>
                      <a:pPr indent="0" lvl="0" marL="0" rtl="0">
                        <a:spcBef>
                          <a:spcPts val="0"/>
                        </a:spcBef>
                        <a:spcAft>
                          <a:spcPts val="0"/>
                        </a:spcAft>
                        <a:buNone/>
                      </a:pPr>
                      <a:r>
                        <a:rPr b="1" lang="en-GB"/>
                        <a:t>Pros</a:t>
                      </a:r>
                      <a:endParaRPr b="1"/>
                    </a:p>
                  </a:txBody>
                  <a:tcPr marT="91425" marB="91425" marR="91425" marL="91425"/>
                </a:tc>
                <a:tc>
                  <a:txBody>
                    <a:bodyPr>
                      <a:noAutofit/>
                    </a:bodyPr>
                    <a:lstStyle/>
                    <a:p>
                      <a:pPr indent="0" lvl="0" marL="0" rtl="0">
                        <a:spcBef>
                          <a:spcPts val="0"/>
                        </a:spcBef>
                        <a:spcAft>
                          <a:spcPts val="0"/>
                        </a:spcAft>
                        <a:buNone/>
                      </a:pPr>
                      <a:r>
                        <a:rPr b="1" lang="en-GB"/>
                        <a:t>Cons</a:t>
                      </a:r>
                      <a:endParaRPr b="1"/>
                    </a:p>
                  </a:txBody>
                  <a:tcPr marT="91425" marB="91425" marR="91425" marL="91425"/>
                </a:tc>
              </a:tr>
              <a:tr h="381000">
                <a:tc>
                  <a:txBody>
                    <a:bodyPr>
                      <a:noAutofit/>
                    </a:bodyPr>
                    <a:lstStyle/>
                    <a:p>
                      <a:pPr indent="0" lvl="0" marL="0" rtl="0">
                        <a:lnSpc>
                          <a:spcPct val="115000"/>
                        </a:lnSpc>
                        <a:spcBef>
                          <a:spcPts val="0"/>
                        </a:spcBef>
                        <a:spcAft>
                          <a:spcPts val="0"/>
                        </a:spcAft>
                        <a:buNone/>
                      </a:pPr>
                      <a:r>
                        <a:rPr lang="en-GB" sz="1100">
                          <a:solidFill>
                            <a:schemeClr val="dk1"/>
                          </a:solidFill>
                        </a:rPr>
                        <a:t>Easy to access garden overviews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Simple design</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Easy to add and remove components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Able to see if components are still connected</a:t>
                      </a:r>
                      <a:endParaRPr sz="1100">
                        <a:solidFill>
                          <a:schemeClr val="dk1"/>
                        </a:solidFill>
                      </a:endParaRPr>
                    </a:p>
                  </a:txBody>
                  <a:tcPr marT="91425" marB="91425" marR="91425" marL="91425"/>
                </a:tc>
                <a:tc>
                  <a:txBody>
                    <a:bodyPr>
                      <a:noAutofit/>
                    </a:bodyPr>
                    <a:lstStyle/>
                    <a:p>
                      <a:pPr indent="0" lvl="0" marL="0" rtl="0">
                        <a:lnSpc>
                          <a:spcPct val="115000"/>
                        </a:lnSpc>
                        <a:spcBef>
                          <a:spcPts val="0"/>
                        </a:spcBef>
                        <a:spcAft>
                          <a:spcPts val="0"/>
                        </a:spcAft>
                        <a:buNone/>
                      </a:pPr>
                      <a:r>
                        <a:rPr lang="en-GB" sz="1100">
                          <a:solidFill>
                            <a:schemeClr val="dk1"/>
                          </a:solidFill>
                        </a:rPr>
                        <a:t>Basic overview of each feature at given location - not much detail available</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Lack of statistics, data logging, timers, controlling of physical components (ie sprinklers)</a:t>
                      </a:r>
                      <a:endParaRPr sz="1100">
                        <a:solidFill>
                          <a:schemeClr val="dk1"/>
                        </a:solidFill>
                      </a:endParaRPr>
                    </a:p>
                    <a:p>
                      <a:pPr indent="0" lvl="0" marL="0" rtl="0">
                        <a:lnSpc>
                          <a:spcPct val="115000"/>
                        </a:lnSpc>
                        <a:spcBef>
                          <a:spcPts val="0"/>
                        </a:spcBef>
                        <a:spcAft>
                          <a:spcPts val="0"/>
                        </a:spcAft>
                        <a:buNone/>
                      </a:pPr>
                      <a:r>
                        <a:rPr lang="en-GB" sz="1100">
                          <a:solidFill>
                            <a:schemeClr val="dk1"/>
                          </a:solidFill>
                        </a:rPr>
                        <a:t>Not intuitive for first time learners</a:t>
                      </a:r>
                      <a:endParaRPr sz="1100">
                        <a:solidFill>
                          <a:schemeClr val="dk1"/>
                        </a:solidFill>
                      </a:endParaRPr>
                    </a:p>
                  </a:txBody>
                  <a:tcPr marT="91425" marB="91425" marR="91425" marL="91425"/>
                </a:tc>
              </a:tr>
            </a:tbl>
          </a:graphicData>
        </a:graphic>
      </p:graphicFrame>
      <p:sp>
        <p:nvSpPr>
          <p:cNvPr id="277" name="Shape 277"/>
          <p:cNvSpPr txBox="1"/>
          <p:nvPr/>
        </p:nvSpPr>
        <p:spPr>
          <a:xfrm>
            <a:off x="442650" y="2735450"/>
            <a:ext cx="8207400" cy="18117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b="1" lang="en-GB" sz="1200"/>
              <a:t>Risks:</a:t>
            </a:r>
            <a:r>
              <a:rPr lang="en-GB" sz="1200"/>
              <a:t> No way to schedule or delay watering timers, so requires app access at these times.  </a:t>
            </a:r>
            <a:endParaRPr sz="1200"/>
          </a:p>
          <a:p>
            <a:pPr indent="0" lvl="0" marL="0" rtl="0">
              <a:spcBef>
                <a:spcPts val="500"/>
              </a:spcBef>
              <a:spcAft>
                <a:spcPts val="0"/>
              </a:spcAft>
              <a:buNone/>
            </a:pPr>
            <a:r>
              <a:t/>
            </a:r>
            <a:endParaRPr sz="700"/>
          </a:p>
          <a:p>
            <a:pPr indent="0" lvl="0" marL="0" rtl="0">
              <a:spcBef>
                <a:spcPts val="500"/>
              </a:spcBef>
              <a:spcAft>
                <a:spcPts val="0"/>
              </a:spcAft>
              <a:buNone/>
            </a:pPr>
            <a:r>
              <a:rPr lang="en-GB" sz="1200"/>
              <a:t>This design would be good for scenario 4, as Mary would </a:t>
            </a:r>
            <a:r>
              <a:rPr lang="en-GB" sz="1200"/>
              <a:t>benefit</a:t>
            </a:r>
            <a:r>
              <a:rPr lang="en-GB" sz="1200"/>
              <a:t> from the simple UI, and the ability to see basic information about the garden easily.</a:t>
            </a:r>
            <a:endParaRPr sz="1200"/>
          </a:p>
          <a:p>
            <a:pPr indent="0" lvl="0" marL="0" rtl="0">
              <a:spcBef>
                <a:spcPts val="500"/>
              </a:spcBef>
              <a:spcAft>
                <a:spcPts val="500"/>
              </a:spcAft>
              <a:buNone/>
            </a:pPr>
            <a:r>
              <a:rPr lang="en-GB" sz="1200"/>
              <a:t>This design is also good for scenario 6, as the children would be able to set it up themselves, and would require minimal input from the teacher to operate all its functions.</a:t>
            </a:r>
            <a:endParaRPr sz="12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Shape 28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Primary Preliminary Design: Explanation</a:t>
            </a:r>
            <a:endParaRPr b="1"/>
          </a:p>
        </p:txBody>
      </p:sp>
      <p:sp>
        <p:nvSpPr>
          <p:cNvPr id="283" name="Shape 283"/>
          <p:cNvSpPr txBox="1"/>
          <p:nvPr>
            <p:ph idx="1" type="body"/>
          </p:nvPr>
        </p:nvSpPr>
        <p:spPr>
          <a:xfrm>
            <a:off x="311700" y="789125"/>
            <a:ext cx="8520600" cy="43911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GB" sz="1300">
                <a:solidFill>
                  <a:srgbClr val="000000"/>
                </a:solidFill>
              </a:rPr>
              <a:t>By analysing the pros and cons of each alternative design, the best design concepts have been selected and combined to produce a primary preliminary design, as well as to create new components to the application. The primary preliminary design explanation below indicates from which preliminary design alternative (Design 1 - 5) a feature has come from or whether it is a new concept. </a:t>
            </a:r>
            <a:endParaRPr sz="1300">
              <a:solidFill>
                <a:srgbClr val="000000"/>
              </a:solidFill>
            </a:endParaRPr>
          </a:p>
          <a:p>
            <a:pPr indent="0" lvl="0" marL="0">
              <a:lnSpc>
                <a:spcPct val="100000"/>
              </a:lnSpc>
              <a:spcBef>
                <a:spcPts val="600"/>
              </a:spcBef>
              <a:spcAft>
                <a:spcPts val="0"/>
              </a:spcAft>
              <a:buNone/>
            </a:pPr>
            <a:r>
              <a:rPr lang="en-GB" sz="1300">
                <a:solidFill>
                  <a:srgbClr val="000000"/>
                </a:solidFill>
              </a:rPr>
              <a:t>The final</a:t>
            </a:r>
            <a:r>
              <a:rPr b="1" lang="en-GB" sz="1300">
                <a:solidFill>
                  <a:srgbClr val="000000"/>
                </a:solidFill>
              </a:rPr>
              <a:t> Home</a:t>
            </a:r>
            <a:r>
              <a:rPr lang="en-GB" sz="1300">
                <a:solidFill>
                  <a:srgbClr val="000000"/>
                </a:solidFill>
              </a:rPr>
              <a:t> screen will show the weather forecast for today (Design 2), if clicked on it links to the daily forecast for the future as well as the past (Design 1). There will be reminders that can be dismissed by swiping them across the screen (new) and suggestions for the best time to plant things which will include a link to the specific guide in the Hints and Tips section and can also be swiped to dismiss (new).</a:t>
            </a:r>
            <a:endParaRPr sz="1300">
              <a:solidFill>
                <a:srgbClr val="000000"/>
              </a:solidFill>
            </a:endParaRPr>
          </a:p>
          <a:p>
            <a:pPr indent="0" lvl="0" marL="0" rtl="0">
              <a:lnSpc>
                <a:spcPct val="100000"/>
              </a:lnSpc>
              <a:spcBef>
                <a:spcPts val="600"/>
              </a:spcBef>
              <a:spcAft>
                <a:spcPts val="0"/>
              </a:spcAft>
              <a:buNone/>
            </a:pPr>
            <a:r>
              <a:rPr lang="en-GB" sz="1300">
                <a:solidFill>
                  <a:srgbClr val="000000"/>
                </a:solidFill>
              </a:rPr>
              <a:t>There will be a </a:t>
            </a:r>
            <a:r>
              <a:rPr b="1" lang="en-GB" sz="1300">
                <a:solidFill>
                  <a:srgbClr val="000000"/>
                </a:solidFill>
              </a:rPr>
              <a:t>sidebar menu</a:t>
            </a:r>
            <a:r>
              <a:rPr lang="en-GB" sz="1300">
                <a:solidFill>
                  <a:srgbClr val="000000"/>
                </a:solidFill>
              </a:rPr>
              <a:t> present on every screen in the app (Design 1), which displays a picture of each section that can be clicked on, and if the top ‘menu’ icon is clicked the sidebar slides out to cover most of the current screen and shows the names of the different sections next to their icon (new). The order of the sections in the sidebar menu have been determined through the task frequency analysis, making the most frequently used sections closer to the top and therefore easier to access.</a:t>
            </a:r>
            <a:endParaRPr sz="1300">
              <a:solidFill>
                <a:srgbClr val="000000"/>
              </a:solidFill>
            </a:endParaRPr>
          </a:p>
          <a:p>
            <a:pPr indent="0" lvl="0" marL="0" rtl="0">
              <a:lnSpc>
                <a:spcPct val="100000"/>
              </a:lnSpc>
              <a:spcBef>
                <a:spcPts val="600"/>
              </a:spcBef>
              <a:spcAft>
                <a:spcPts val="600"/>
              </a:spcAft>
              <a:buNone/>
            </a:pPr>
            <a:r>
              <a:rPr lang="en-GB" sz="1300">
                <a:solidFill>
                  <a:srgbClr val="000000"/>
                </a:solidFill>
              </a:rPr>
              <a:t>The</a:t>
            </a:r>
            <a:r>
              <a:rPr b="1" lang="en-GB" sz="1300">
                <a:solidFill>
                  <a:srgbClr val="000000"/>
                </a:solidFill>
              </a:rPr>
              <a:t> Controls</a:t>
            </a:r>
            <a:r>
              <a:rPr lang="en-GB" sz="1300">
                <a:solidFill>
                  <a:srgbClr val="000000"/>
                </a:solidFill>
              </a:rPr>
              <a:t> section will show the all the settable components of the garden (ie sprinklers, feeder etc) and their current state (Design 4). The user can choose whether they want to view the controls by zone or component type (Design 4). Each control has a switch to turn the component on and off, and some components also have a slider (Design 3), for example to control brightness of lights or heating level. The screen will be divided into collapsible portions for easy viewing and quick access to specific attributes (new).</a:t>
            </a:r>
            <a:endParaRPr sz="13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Shape 61"/>
          <p:cNvSpPr txBox="1"/>
          <p:nvPr>
            <p:ph idx="1" type="body"/>
          </p:nvPr>
        </p:nvSpPr>
        <p:spPr>
          <a:xfrm>
            <a:off x="311700" y="789125"/>
            <a:ext cx="8520600" cy="3601800"/>
          </a:xfrm>
          <a:prstGeom prst="rect">
            <a:avLst/>
          </a:prstGeom>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400">
                <a:solidFill>
                  <a:srgbClr val="000000"/>
                </a:solidFill>
              </a:rPr>
              <a:t>The purpose of this presentation is to highlight the concepts produced in the design process for the REMIT 10 Inc. SmartGarden App. </a:t>
            </a:r>
            <a:endParaRPr sz="1400">
              <a:solidFill>
                <a:srgbClr val="000000"/>
              </a:solidFill>
            </a:endParaRPr>
          </a:p>
          <a:p>
            <a:pPr indent="0" lvl="0" marL="0">
              <a:spcBef>
                <a:spcPts val="1600"/>
              </a:spcBef>
              <a:spcAft>
                <a:spcPts val="0"/>
              </a:spcAft>
              <a:buClr>
                <a:schemeClr val="dk1"/>
              </a:buClr>
              <a:buSzPts val="1100"/>
              <a:buFont typeface="Arial"/>
              <a:buNone/>
            </a:pPr>
            <a:r>
              <a:rPr lang="en-GB" sz="1400">
                <a:solidFill>
                  <a:schemeClr val="dk1"/>
                </a:solidFill>
              </a:rPr>
              <a:t>This presentation provides an analysis of user needs and tasks, which have been used to develop a range of possible sketch based design solutions generated by the Better Solutions™ team. Alternative designs were evaluated by assessing the relative merits and determining the risks associated with each design. A primary preliminary design was then implemented through the use of pros and cons of each preliminary design alternative and final sketches were produced to represent the features of the application.</a:t>
            </a:r>
            <a:endParaRPr sz="1400">
              <a:solidFill>
                <a:srgbClr val="000000"/>
              </a:solidFill>
            </a:endParaRPr>
          </a:p>
          <a:p>
            <a:pPr indent="0" lvl="0" marL="0" rtl="0">
              <a:spcBef>
                <a:spcPts val="1600"/>
              </a:spcBef>
              <a:spcAft>
                <a:spcPts val="1600"/>
              </a:spcAft>
              <a:buNone/>
            </a:pPr>
            <a:r>
              <a:rPr lang="en-GB" sz="1400">
                <a:solidFill>
                  <a:srgbClr val="000000"/>
                </a:solidFill>
              </a:rPr>
              <a:t>This final design makes use of the REMIT 10 patented smart protocols to provide a main resource for users to interact with their smart gardens.</a:t>
            </a:r>
            <a:endParaRPr sz="1300">
              <a:solidFill>
                <a:srgbClr val="000000"/>
              </a:solidFill>
            </a:endParaRPr>
          </a:p>
        </p:txBody>
      </p:sp>
      <p:sp>
        <p:nvSpPr>
          <p:cNvPr id="62" name="Shape 62"/>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Executive Summary/Abstract</a:t>
            </a:r>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Shape 28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Primary Preliminary Design: Explanation</a:t>
            </a:r>
            <a:endParaRPr b="1"/>
          </a:p>
        </p:txBody>
      </p:sp>
      <p:sp>
        <p:nvSpPr>
          <p:cNvPr id="289" name="Shape 289"/>
          <p:cNvSpPr txBox="1"/>
          <p:nvPr>
            <p:ph idx="1" type="body"/>
          </p:nvPr>
        </p:nvSpPr>
        <p:spPr>
          <a:xfrm>
            <a:off x="311700" y="789125"/>
            <a:ext cx="8520600" cy="43914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GB" sz="1300">
                <a:solidFill>
                  <a:srgbClr val="000000"/>
                </a:solidFill>
              </a:rPr>
              <a:t>The </a:t>
            </a:r>
            <a:r>
              <a:rPr b="1" lang="en-GB" sz="1300">
                <a:solidFill>
                  <a:srgbClr val="000000"/>
                </a:solidFill>
              </a:rPr>
              <a:t>Statistics</a:t>
            </a:r>
            <a:r>
              <a:rPr lang="en-GB" sz="1300">
                <a:solidFill>
                  <a:srgbClr val="000000"/>
                </a:solidFill>
              </a:rPr>
              <a:t> section will show the user sensor information. The user can view the statistics by zone or type and can also view different time periods by choosing daily, weekly or monthly view (Design 2). Similarly to the Controls section the screen will be divided into collapsible portions for easy viewing and quick access to specific attributes (new).</a:t>
            </a:r>
            <a:endParaRPr sz="1300">
              <a:solidFill>
                <a:srgbClr val="000000"/>
              </a:solidFill>
            </a:endParaRPr>
          </a:p>
          <a:p>
            <a:pPr indent="0" lvl="0" marL="0" rtl="0">
              <a:lnSpc>
                <a:spcPct val="100000"/>
              </a:lnSpc>
              <a:spcBef>
                <a:spcPts val="600"/>
              </a:spcBef>
              <a:spcAft>
                <a:spcPts val="0"/>
              </a:spcAft>
              <a:buClr>
                <a:schemeClr val="dk1"/>
              </a:buClr>
              <a:buSzPts val="1100"/>
              <a:buFont typeface="Arial"/>
              <a:buNone/>
            </a:pPr>
            <a:r>
              <a:rPr lang="en-GB" sz="1300">
                <a:solidFill>
                  <a:srgbClr val="000000"/>
                </a:solidFill>
              </a:rPr>
              <a:t>In the </a:t>
            </a:r>
            <a:r>
              <a:rPr b="1" lang="en-GB" sz="1300">
                <a:solidFill>
                  <a:srgbClr val="000000"/>
                </a:solidFill>
              </a:rPr>
              <a:t>Timers</a:t>
            </a:r>
            <a:r>
              <a:rPr lang="en-GB" sz="1300">
                <a:solidFill>
                  <a:srgbClr val="000000"/>
                </a:solidFill>
              </a:rPr>
              <a:t> section the user can control the timers for the components in the Controls section. The user can set timers for when they want their sprinklers to go off etc and they can view their current timers by their choice of time, zone or type of component (Design 4). The user can also add conditions to their timers to specify for example if they want the sprinklers to not turn on if it rained that day (new). Similarly to the statistics section, the screen will be divided into collapsible portions for easy viewing and quick access to specific attributes (new).</a:t>
            </a:r>
            <a:endParaRPr sz="1300">
              <a:solidFill>
                <a:srgbClr val="000000"/>
              </a:solidFill>
            </a:endParaRPr>
          </a:p>
          <a:p>
            <a:pPr indent="0" lvl="0" marL="0" rtl="0">
              <a:lnSpc>
                <a:spcPct val="100000"/>
              </a:lnSpc>
              <a:spcBef>
                <a:spcPts val="600"/>
              </a:spcBef>
              <a:spcAft>
                <a:spcPts val="0"/>
              </a:spcAft>
              <a:buClr>
                <a:schemeClr val="dk1"/>
              </a:buClr>
              <a:buSzPts val="1100"/>
              <a:buFont typeface="Arial"/>
              <a:buNone/>
            </a:pPr>
            <a:r>
              <a:rPr lang="en-GB" sz="1300">
                <a:solidFill>
                  <a:srgbClr val="000000"/>
                </a:solidFill>
              </a:rPr>
              <a:t>The </a:t>
            </a:r>
            <a:r>
              <a:rPr b="1" lang="en-GB" sz="1300">
                <a:solidFill>
                  <a:srgbClr val="000000"/>
                </a:solidFill>
              </a:rPr>
              <a:t>Log</a:t>
            </a:r>
            <a:r>
              <a:rPr lang="en-GB" sz="1300">
                <a:solidFill>
                  <a:srgbClr val="000000"/>
                </a:solidFill>
              </a:rPr>
              <a:t> section will feature a calendar view with the days shaded proportionally for the amount of events logged on that day (new). When a day is clicked the events that were logged on that day will be shown (Design 1), and new events can be added on either the day or the month view. A reminder can be set when creating an event so that, for example, 4 months after planting carrots the user will get a reminder to harvest them. </a:t>
            </a:r>
            <a:endParaRPr sz="1300">
              <a:solidFill>
                <a:srgbClr val="000000"/>
              </a:solidFill>
            </a:endParaRPr>
          </a:p>
          <a:p>
            <a:pPr indent="0" lvl="0" marL="0" rtl="0">
              <a:lnSpc>
                <a:spcPct val="100000"/>
              </a:lnSpc>
              <a:spcBef>
                <a:spcPts val="600"/>
              </a:spcBef>
              <a:spcAft>
                <a:spcPts val="0"/>
              </a:spcAft>
              <a:buClr>
                <a:schemeClr val="dk1"/>
              </a:buClr>
              <a:buSzPts val="1100"/>
              <a:buFont typeface="Arial"/>
              <a:buNone/>
            </a:pPr>
            <a:r>
              <a:rPr lang="en-GB" sz="1300">
                <a:solidFill>
                  <a:srgbClr val="000000"/>
                </a:solidFill>
              </a:rPr>
              <a:t>In the </a:t>
            </a:r>
            <a:r>
              <a:rPr b="1" lang="en-GB" sz="1300">
                <a:solidFill>
                  <a:srgbClr val="000000"/>
                </a:solidFill>
              </a:rPr>
              <a:t>Hints and Tips</a:t>
            </a:r>
            <a:r>
              <a:rPr lang="en-GB" sz="1300">
                <a:solidFill>
                  <a:srgbClr val="000000"/>
                </a:solidFill>
              </a:rPr>
              <a:t> section there will be different guides for gardening tips and information about specific plants (Designs 1, 3 and 4). It will feature different guide categories that when clicked on will take the user to a list of all the different plants relating to the category they chose. They can then click on the specific plant they want to know about and the information is displayed to the user as a scrollable pop up (new).</a:t>
            </a:r>
            <a:endParaRPr sz="1300">
              <a:solidFill>
                <a:srgbClr val="000000"/>
              </a:solidFill>
            </a:endParaRPr>
          </a:p>
          <a:p>
            <a:pPr indent="0" lvl="0" marL="0" rtl="0">
              <a:lnSpc>
                <a:spcPct val="100000"/>
              </a:lnSpc>
              <a:spcBef>
                <a:spcPts val="600"/>
              </a:spcBef>
              <a:spcAft>
                <a:spcPts val="600"/>
              </a:spcAft>
              <a:buNone/>
            </a:pPr>
            <a:r>
              <a:t/>
            </a:r>
            <a:endParaRPr sz="130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pic>
        <p:nvPicPr>
          <p:cNvPr id="294" name="Shape 294"/>
          <p:cNvPicPr preferRelativeResize="0"/>
          <p:nvPr/>
        </p:nvPicPr>
        <p:blipFill rotWithShape="1">
          <a:blip r:embed="rId3">
            <a:alphaModFix/>
          </a:blip>
          <a:srcRect b="8322" l="16815" r="53365" t="18094"/>
          <a:stretch/>
        </p:blipFill>
        <p:spPr>
          <a:xfrm>
            <a:off x="2419812" y="666799"/>
            <a:ext cx="2981698" cy="4138655"/>
          </a:xfrm>
          <a:prstGeom prst="rect">
            <a:avLst/>
          </a:prstGeom>
          <a:noFill/>
          <a:ln>
            <a:noFill/>
          </a:ln>
        </p:spPr>
      </p:pic>
      <p:sp>
        <p:nvSpPr>
          <p:cNvPr id="295" name="Shape 295"/>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Primary Preliminary Design: Home</a:t>
            </a:r>
            <a:endParaRPr b="1"/>
          </a:p>
        </p:txBody>
      </p:sp>
      <p:sp>
        <p:nvSpPr>
          <p:cNvPr id="296" name="Shape 296"/>
          <p:cNvSpPr txBox="1"/>
          <p:nvPr/>
        </p:nvSpPr>
        <p:spPr>
          <a:xfrm>
            <a:off x="5690050" y="1657850"/>
            <a:ext cx="3333900" cy="1746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Notifications can be dismissed from the home screen by swiping them sideways. If the notification is a reminder, pressing it will go to the relevant log page. If notification is a status, pressing will go to relevant statistic page.</a:t>
            </a:r>
            <a:endParaRPr sz="1200"/>
          </a:p>
          <a:p>
            <a:pPr indent="0" lvl="0" marL="0">
              <a:spcBef>
                <a:spcPts val="0"/>
              </a:spcBef>
              <a:spcAft>
                <a:spcPts val="0"/>
              </a:spcAft>
              <a:buNone/>
            </a:pPr>
            <a:r>
              <a:t/>
            </a:r>
            <a:endParaRPr sz="1200"/>
          </a:p>
          <a:p>
            <a:pPr indent="0" lvl="0" marL="0">
              <a:spcBef>
                <a:spcPts val="0"/>
              </a:spcBef>
              <a:spcAft>
                <a:spcPts val="0"/>
              </a:spcAft>
              <a:buNone/>
            </a:pPr>
            <a:r>
              <a:rPr lang="en-GB" sz="1200"/>
              <a:t>Can vertically scroll </a:t>
            </a:r>
            <a:r>
              <a:rPr lang="en-GB" sz="1200"/>
              <a:t>through</a:t>
            </a:r>
            <a:r>
              <a:rPr lang="en-GB" sz="1200"/>
              <a:t> the notifications.</a:t>
            </a:r>
            <a:endParaRPr sz="1200"/>
          </a:p>
        </p:txBody>
      </p:sp>
      <p:grpSp>
        <p:nvGrpSpPr>
          <p:cNvPr id="297" name="Shape 297"/>
          <p:cNvGrpSpPr/>
          <p:nvPr/>
        </p:nvGrpSpPr>
        <p:grpSpPr>
          <a:xfrm>
            <a:off x="4905850" y="2027825"/>
            <a:ext cx="784200" cy="1336800"/>
            <a:chOff x="4982050" y="1951625"/>
            <a:chExt cx="784200" cy="1336800"/>
          </a:xfrm>
        </p:grpSpPr>
        <p:cxnSp>
          <p:nvCxnSpPr>
            <p:cNvPr id="298" name="Shape 298"/>
            <p:cNvCxnSpPr/>
            <p:nvPr/>
          </p:nvCxnSpPr>
          <p:spPr>
            <a:xfrm rot="10800000">
              <a:off x="4982050" y="1951625"/>
              <a:ext cx="784200" cy="427800"/>
            </a:xfrm>
            <a:prstGeom prst="straightConnector1">
              <a:avLst/>
            </a:prstGeom>
            <a:noFill/>
            <a:ln cap="flat" cmpd="sng" w="9525">
              <a:solidFill>
                <a:schemeClr val="dk2"/>
              </a:solidFill>
              <a:prstDash val="solid"/>
              <a:round/>
              <a:headEnd len="med" w="med" type="none"/>
              <a:tailEnd len="med" w="med" type="triangle"/>
            </a:ln>
          </p:spPr>
        </p:cxnSp>
        <p:cxnSp>
          <p:nvCxnSpPr>
            <p:cNvPr id="299" name="Shape 299"/>
            <p:cNvCxnSpPr/>
            <p:nvPr/>
          </p:nvCxnSpPr>
          <p:spPr>
            <a:xfrm flipH="1">
              <a:off x="4999750" y="2379425"/>
              <a:ext cx="766500" cy="196200"/>
            </a:xfrm>
            <a:prstGeom prst="straightConnector1">
              <a:avLst/>
            </a:prstGeom>
            <a:noFill/>
            <a:ln cap="flat" cmpd="sng" w="9525">
              <a:solidFill>
                <a:schemeClr val="dk2"/>
              </a:solidFill>
              <a:prstDash val="solid"/>
              <a:round/>
              <a:headEnd len="med" w="med" type="none"/>
              <a:tailEnd len="med" w="med" type="triangle"/>
            </a:ln>
          </p:spPr>
        </p:cxnSp>
        <p:cxnSp>
          <p:nvCxnSpPr>
            <p:cNvPr id="300" name="Shape 300"/>
            <p:cNvCxnSpPr/>
            <p:nvPr/>
          </p:nvCxnSpPr>
          <p:spPr>
            <a:xfrm flipH="1">
              <a:off x="5053150" y="2379425"/>
              <a:ext cx="713100" cy="909000"/>
            </a:xfrm>
            <a:prstGeom prst="straightConnector1">
              <a:avLst/>
            </a:prstGeom>
            <a:noFill/>
            <a:ln cap="flat" cmpd="sng" w="9525">
              <a:solidFill>
                <a:schemeClr val="dk2"/>
              </a:solidFill>
              <a:prstDash val="solid"/>
              <a:round/>
              <a:headEnd len="med" w="med" type="none"/>
              <a:tailEnd len="med" w="med" type="triangle"/>
            </a:ln>
          </p:spPr>
        </p:cxnSp>
      </p:grpSp>
      <p:cxnSp>
        <p:nvCxnSpPr>
          <p:cNvPr id="301" name="Shape 301"/>
          <p:cNvCxnSpPr>
            <a:stCxn id="302" idx="1"/>
          </p:cNvCxnSpPr>
          <p:nvPr/>
        </p:nvCxnSpPr>
        <p:spPr>
          <a:xfrm flipH="1">
            <a:off x="5225050" y="4171025"/>
            <a:ext cx="465000" cy="213300"/>
          </a:xfrm>
          <a:prstGeom prst="straightConnector1">
            <a:avLst/>
          </a:prstGeom>
          <a:noFill/>
          <a:ln cap="flat" cmpd="sng" w="9525">
            <a:solidFill>
              <a:schemeClr val="dk2"/>
            </a:solidFill>
            <a:prstDash val="solid"/>
            <a:round/>
            <a:headEnd len="med" w="med" type="none"/>
            <a:tailEnd len="med" w="med" type="triangle"/>
          </a:ln>
        </p:spPr>
      </p:cxnSp>
      <p:sp>
        <p:nvSpPr>
          <p:cNvPr id="302" name="Shape 302"/>
          <p:cNvSpPr txBox="1"/>
          <p:nvPr/>
        </p:nvSpPr>
        <p:spPr>
          <a:xfrm>
            <a:off x="5690050" y="3404375"/>
            <a:ext cx="3333900" cy="15333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Occasional notifications from hints and tips section that pop up as suggestions, and is pinned to the bottom of the screen. Can swipe to dismiss or click the (i) to go to the guide section for the plant in the hints and tips section (eg daffodils in the flower guide in this case)</a:t>
            </a:r>
            <a:endParaRPr sz="1200"/>
          </a:p>
        </p:txBody>
      </p:sp>
      <p:sp>
        <p:nvSpPr>
          <p:cNvPr id="303" name="Shape 303"/>
          <p:cNvSpPr txBox="1"/>
          <p:nvPr/>
        </p:nvSpPr>
        <p:spPr>
          <a:xfrm>
            <a:off x="5690050" y="849025"/>
            <a:ext cx="3333900" cy="700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Clicking the weather section takes the user to an expanded weather forecast (on next slide) </a:t>
            </a:r>
            <a:endParaRPr sz="1200"/>
          </a:p>
        </p:txBody>
      </p:sp>
      <p:cxnSp>
        <p:nvCxnSpPr>
          <p:cNvPr id="304" name="Shape 304"/>
          <p:cNvCxnSpPr>
            <a:stCxn id="303" idx="1"/>
          </p:cNvCxnSpPr>
          <p:nvPr/>
        </p:nvCxnSpPr>
        <p:spPr>
          <a:xfrm flipH="1">
            <a:off x="5117950" y="1199275"/>
            <a:ext cx="572100" cy="146100"/>
          </a:xfrm>
          <a:prstGeom prst="straightConnector1">
            <a:avLst/>
          </a:prstGeom>
          <a:noFill/>
          <a:ln cap="flat" cmpd="sng" w="9525">
            <a:solidFill>
              <a:schemeClr val="dk2"/>
            </a:solidFill>
            <a:prstDash val="solid"/>
            <a:round/>
            <a:headEnd len="med" w="med" type="none"/>
            <a:tailEnd len="med" w="med" type="triangle"/>
          </a:ln>
        </p:spPr>
      </p:cxnSp>
      <p:cxnSp>
        <p:nvCxnSpPr>
          <p:cNvPr id="305" name="Shape 305"/>
          <p:cNvCxnSpPr/>
          <p:nvPr/>
        </p:nvCxnSpPr>
        <p:spPr>
          <a:xfrm>
            <a:off x="1598550" y="1098575"/>
            <a:ext cx="1052400" cy="0"/>
          </a:xfrm>
          <a:prstGeom prst="straightConnector1">
            <a:avLst/>
          </a:prstGeom>
          <a:noFill/>
          <a:ln cap="flat" cmpd="sng" w="9525">
            <a:solidFill>
              <a:schemeClr val="dk2"/>
            </a:solidFill>
            <a:prstDash val="solid"/>
            <a:round/>
            <a:headEnd len="med" w="med" type="none"/>
            <a:tailEnd len="med" w="med" type="triangle"/>
          </a:ln>
        </p:spPr>
      </p:cxnSp>
      <p:cxnSp>
        <p:nvCxnSpPr>
          <p:cNvPr id="306" name="Shape 306"/>
          <p:cNvCxnSpPr/>
          <p:nvPr/>
        </p:nvCxnSpPr>
        <p:spPr>
          <a:xfrm>
            <a:off x="1554150" y="1657850"/>
            <a:ext cx="1096800" cy="0"/>
          </a:xfrm>
          <a:prstGeom prst="straightConnector1">
            <a:avLst/>
          </a:prstGeom>
          <a:noFill/>
          <a:ln cap="flat" cmpd="sng" w="9525">
            <a:solidFill>
              <a:schemeClr val="dk2"/>
            </a:solidFill>
            <a:prstDash val="solid"/>
            <a:round/>
            <a:headEnd len="med" w="med" type="none"/>
            <a:tailEnd len="med" w="med" type="triangle"/>
          </a:ln>
        </p:spPr>
      </p:cxnSp>
      <p:cxnSp>
        <p:nvCxnSpPr>
          <p:cNvPr id="307" name="Shape 307"/>
          <p:cNvCxnSpPr/>
          <p:nvPr/>
        </p:nvCxnSpPr>
        <p:spPr>
          <a:xfrm>
            <a:off x="1731200" y="2156825"/>
            <a:ext cx="919800" cy="0"/>
          </a:xfrm>
          <a:prstGeom prst="straightConnector1">
            <a:avLst/>
          </a:prstGeom>
          <a:noFill/>
          <a:ln cap="flat" cmpd="sng" w="9525">
            <a:solidFill>
              <a:schemeClr val="dk2"/>
            </a:solidFill>
            <a:prstDash val="solid"/>
            <a:round/>
            <a:headEnd len="med" w="med" type="none"/>
            <a:tailEnd len="med" w="med" type="triangle"/>
          </a:ln>
        </p:spPr>
      </p:cxnSp>
      <p:cxnSp>
        <p:nvCxnSpPr>
          <p:cNvPr id="308" name="Shape 308"/>
          <p:cNvCxnSpPr/>
          <p:nvPr/>
        </p:nvCxnSpPr>
        <p:spPr>
          <a:xfrm>
            <a:off x="1733300" y="2736125"/>
            <a:ext cx="917700" cy="0"/>
          </a:xfrm>
          <a:prstGeom prst="straightConnector1">
            <a:avLst/>
          </a:prstGeom>
          <a:noFill/>
          <a:ln cap="flat" cmpd="sng" w="9525">
            <a:solidFill>
              <a:schemeClr val="dk2"/>
            </a:solidFill>
            <a:prstDash val="solid"/>
            <a:round/>
            <a:headEnd len="med" w="med" type="none"/>
            <a:tailEnd len="med" w="med" type="triangle"/>
          </a:ln>
        </p:spPr>
      </p:cxnSp>
      <p:cxnSp>
        <p:nvCxnSpPr>
          <p:cNvPr id="309" name="Shape 309"/>
          <p:cNvCxnSpPr/>
          <p:nvPr/>
        </p:nvCxnSpPr>
        <p:spPr>
          <a:xfrm>
            <a:off x="1534400" y="3340200"/>
            <a:ext cx="1116600" cy="0"/>
          </a:xfrm>
          <a:prstGeom prst="straightConnector1">
            <a:avLst/>
          </a:prstGeom>
          <a:noFill/>
          <a:ln cap="flat" cmpd="sng" w="9525">
            <a:solidFill>
              <a:schemeClr val="dk2"/>
            </a:solidFill>
            <a:prstDash val="solid"/>
            <a:round/>
            <a:headEnd len="med" w="med" type="none"/>
            <a:tailEnd len="med" w="med" type="triangle"/>
          </a:ln>
        </p:spPr>
      </p:cxnSp>
      <p:cxnSp>
        <p:nvCxnSpPr>
          <p:cNvPr id="310" name="Shape 310"/>
          <p:cNvCxnSpPr/>
          <p:nvPr/>
        </p:nvCxnSpPr>
        <p:spPr>
          <a:xfrm>
            <a:off x="1310600" y="3923175"/>
            <a:ext cx="1340400" cy="0"/>
          </a:xfrm>
          <a:prstGeom prst="straightConnector1">
            <a:avLst/>
          </a:prstGeom>
          <a:noFill/>
          <a:ln cap="flat" cmpd="sng" w="9525">
            <a:solidFill>
              <a:schemeClr val="dk2"/>
            </a:solidFill>
            <a:prstDash val="solid"/>
            <a:round/>
            <a:headEnd len="med" w="med" type="none"/>
            <a:tailEnd len="med" w="med" type="triangle"/>
          </a:ln>
        </p:spPr>
      </p:cxnSp>
      <p:cxnSp>
        <p:nvCxnSpPr>
          <p:cNvPr id="311" name="Shape 311"/>
          <p:cNvCxnSpPr/>
          <p:nvPr/>
        </p:nvCxnSpPr>
        <p:spPr>
          <a:xfrm>
            <a:off x="2052200" y="4470225"/>
            <a:ext cx="598800" cy="0"/>
          </a:xfrm>
          <a:prstGeom prst="straightConnector1">
            <a:avLst/>
          </a:prstGeom>
          <a:noFill/>
          <a:ln cap="flat" cmpd="sng" w="9525">
            <a:solidFill>
              <a:schemeClr val="dk2"/>
            </a:solidFill>
            <a:prstDash val="solid"/>
            <a:round/>
            <a:headEnd len="med" w="med" type="none"/>
            <a:tailEnd len="med" w="med" type="triangle"/>
          </a:ln>
        </p:spPr>
      </p:cxnSp>
      <p:sp>
        <p:nvSpPr>
          <p:cNvPr id="312" name="Shape 312"/>
          <p:cNvSpPr txBox="1"/>
          <p:nvPr/>
        </p:nvSpPr>
        <p:spPr>
          <a:xfrm>
            <a:off x="238800" y="823850"/>
            <a:ext cx="1968600" cy="3981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a:solidFill>
                  <a:schemeClr val="dk1"/>
                </a:solidFill>
              </a:rPr>
              <a:t>Menu button </a:t>
            </a:r>
            <a:endParaRPr>
              <a:solidFill>
                <a:schemeClr val="dk1"/>
              </a:solidFill>
            </a:endParaRPr>
          </a:p>
          <a:p>
            <a:pPr indent="0" lvl="0" marL="0">
              <a:spcBef>
                <a:spcPts val="0"/>
              </a:spcBef>
              <a:spcAft>
                <a:spcPts val="0"/>
              </a:spcAft>
              <a:buNone/>
            </a:pPr>
            <a:r>
              <a:rPr lang="en-GB">
                <a:solidFill>
                  <a:schemeClr val="dk1"/>
                </a:solidFill>
              </a:rPr>
              <a:t>expands menu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en-GB">
                <a:solidFill>
                  <a:schemeClr val="dk1"/>
                </a:solidFill>
              </a:rPr>
              <a:t>Home button</a:t>
            </a:r>
            <a:endParaRPr>
              <a:solidFill>
                <a:schemeClr val="dk1"/>
              </a:solidFill>
            </a:endParaRPr>
          </a:p>
          <a:p>
            <a:pPr indent="0" lvl="0" marL="0">
              <a:spcBef>
                <a:spcPts val="0"/>
              </a:spcBef>
              <a:spcAft>
                <a:spcPts val="0"/>
              </a:spcAft>
              <a:buNone/>
            </a:pPr>
            <a:r>
              <a:t/>
            </a:r>
            <a:endParaRPr sz="1800">
              <a:solidFill>
                <a:schemeClr val="dk1"/>
              </a:solidFill>
            </a:endParaRPr>
          </a:p>
          <a:p>
            <a:pPr indent="0" lvl="0" marL="0">
              <a:spcBef>
                <a:spcPts val="0"/>
              </a:spcBef>
              <a:spcAft>
                <a:spcPts val="0"/>
              </a:spcAft>
              <a:buNone/>
            </a:pPr>
            <a:r>
              <a:rPr lang="en-GB">
                <a:solidFill>
                  <a:schemeClr val="dk1"/>
                </a:solidFill>
              </a:rPr>
              <a:t>Controls button</a:t>
            </a:r>
            <a:endParaRPr sz="1600">
              <a:solidFill>
                <a:schemeClr val="dk1"/>
              </a:solidFill>
            </a:endParaRPr>
          </a:p>
          <a:p>
            <a:pPr indent="0" lvl="0" marL="0">
              <a:spcBef>
                <a:spcPts val="0"/>
              </a:spcBef>
              <a:spcAft>
                <a:spcPts val="0"/>
              </a:spcAft>
              <a:buNone/>
            </a:pPr>
            <a:r>
              <a:t/>
            </a:r>
            <a:endParaRPr sz="2400">
              <a:solidFill>
                <a:schemeClr val="dk1"/>
              </a:solidFill>
            </a:endParaRPr>
          </a:p>
          <a:p>
            <a:pPr indent="0" lvl="0" marL="0">
              <a:spcBef>
                <a:spcPts val="0"/>
              </a:spcBef>
              <a:spcAft>
                <a:spcPts val="0"/>
              </a:spcAft>
              <a:buNone/>
            </a:pPr>
            <a:r>
              <a:rPr lang="en-GB">
                <a:solidFill>
                  <a:schemeClr val="dk1"/>
                </a:solidFill>
              </a:rPr>
              <a:t>Statistics button</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t/>
            </a:r>
            <a:endParaRPr>
              <a:solidFill>
                <a:schemeClr val="dk1"/>
              </a:solidFill>
            </a:endParaRPr>
          </a:p>
          <a:p>
            <a:pPr indent="0" lvl="0" marL="0">
              <a:spcBef>
                <a:spcPts val="0"/>
              </a:spcBef>
              <a:spcAft>
                <a:spcPts val="0"/>
              </a:spcAft>
              <a:buNone/>
            </a:pPr>
            <a:r>
              <a:rPr lang="en-GB">
                <a:solidFill>
                  <a:schemeClr val="dk1"/>
                </a:solidFill>
              </a:rPr>
              <a:t>Timers button</a:t>
            </a:r>
            <a:endParaRPr>
              <a:solidFill>
                <a:schemeClr val="dk1"/>
              </a:solidFill>
            </a:endParaRPr>
          </a:p>
          <a:p>
            <a:pPr indent="0" lvl="0" marL="0">
              <a:spcBef>
                <a:spcPts val="0"/>
              </a:spcBef>
              <a:spcAft>
                <a:spcPts val="0"/>
              </a:spcAft>
              <a:buNone/>
            </a:pPr>
            <a:r>
              <a:t/>
            </a:r>
            <a:endParaRPr sz="2400">
              <a:solidFill>
                <a:schemeClr val="dk1"/>
              </a:solidFill>
            </a:endParaRPr>
          </a:p>
          <a:p>
            <a:pPr indent="0" lvl="0" marL="0">
              <a:spcBef>
                <a:spcPts val="0"/>
              </a:spcBef>
              <a:spcAft>
                <a:spcPts val="0"/>
              </a:spcAft>
              <a:buNone/>
            </a:pPr>
            <a:r>
              <a:rPr lang="en-GB">
                <a:solidFill>
                  <a:schemeClr val="dk1"/>
                </a:solidFill>
              </a:rPr>
              <a:t>Log button</a:t>
            </a:r>
            <a:endParaRPr>
              <a:solidFill>
                <a:schemeClr val="dk1"/>
              </a:solidFill>
            </a:endParaRPr>
          </a:p>
          <a:p>
            <a:pPr indent="0" lvl="0" marL="0">
              <a:spcBef>
                <a:spcPts val="0"/>
              </a:spcBef>
              <a:spcAft>
                <a:spcPts val="0"/>
              </a:spcAft>
              <a:buNone/>
            </a:pPr>
            <a:r>
              <a:t/>
            </a:r>
            <a:endParaRPr sz="2200">
              <a:solidFill>
                <a:schemeClr val="dk1"/>
              </a:solidFill>
            </a:endParaRPr>
          </a:p>
          <a:p>
            <a:pPr indent="0" lvl="0" marL="0">
              <a:spcBef>
                <a:spcPts val="0"/>
              </a:spcBef>
              <a:spcAft>
                <a:spcPts val="0"/>
              </a:spcAft>
              <a:buClr>
                <a:schemeClr val="dk1"/>
              </a:buClr>
              <a:buSzPts val="1100"/>
              <a:buFont typeface="Arial"/>
              <a:buNone/>
            </a:pPr>
            <a:r>
              <a:rPr lang="en-GB">
                <a:solidFill>
                  <a:schemeClr val="dk1"/>
                </a:solidFill>
              </a:rPr>
              <a:t>Hints and tips button</a:t>
            </a:r>
            <a:endParaRPr>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pic>
        <p:nvPicPr>
          <p:cNvPr id="317" name="Shape 317"/>
          <p:cNvPicPr preferRelativeResize="0"/>
          <p:nvPr/>
        </p:nvPicPr>
        <p:blipFill rotWithShape="1">
          <a:blip r:embed="rId3">
            <a:alphaModFix/>
          </a:blip>
          <a:srcRect b="8737" l="51771" r="19066" t="18636"/>
          <a:stretch/>
        </p:blipFill>
        <p:spPr>
          <a:xfrm>
            <a:off x="4356896" y="683175"/>
            <a:ext cx="2835278" cy="3971876"/>
          </a:xfrm>
          <a:prstGeom prst="rect">
            <a:avLst/>
          </a:prstGeom>
          <a:noFill/>
          <a:ln>
            <a:noFill/>
          </a:ln>
        </p:spPr>
      </p:pic>
      <p:sp>
        <p:nvSpPr>
          <p:cNvPr id="318" name="Shape 31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Primary Preliminary Design: Menu and Weather</a:t>
            </a:r>
            <a:endParaRPr b="1"/>
          </a:p>
        </p:txBody>
      </p:sp>
      <p:sp>
        <p:nvSpPr>
          <p:cNvPr id="319" name="Shape 319"/>
          <p:cNvSpPr txBox="1"/>
          <p:nvPr/>
        </p:nvSpPr>
        <p:spPr>
          <a:xfrm>
            <a:off x="7320750" y="868900"/>
            <a:ext cx="1749900" cy="38256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Weather forecasts can be expanded by clicking on a specific day. </a:t>
            </a:r>
            <a:endParaRPr sz="1200"/>
          </a:p>
          <a:p>
            <a:pPr indent="0" lvl="0" marL="0">
              <a:spcBef>
                <a:spcPts val="0"/>
              </a:spcBef>
              <a:spcAft>
                <a:spcPts val="0"/>
              </a:spcAft>
              <a:buNone/>
            </a:pPr>
            <a:r>
              <a:t/>
            </a:r>
            <a:endParaRPr sz="1200"/>
          </a:p>
          <a:p>
            <a:pPr indent="0" lvl="0" marL="0" rtl="0">
              <a:spcBef>
                <a:spcPts val="0"/>
              </a:spcBef>
              <a:spcAft>
                <a:spcPts val="0"/>
              </a:spcAft>
              <a:buNone/>
            </a:pPr>
            <a:r>
              <a:rPr lang="en-GB" sz="1200"/>
              <a:t>When another day is clicked the current one contracts.</a:t>
            </a:r>
            <a:endParaRPr sz="1200"/>
          </a:p>
          <a:p>
            <a:pPr indent="0" lvl="0" marL="0" rtl="0">
              <a:spcBef>
                <a:spcPts val="0"/>
              </a:spcBef>
              <a:spcAft>
                <a:spcPts val="0"/>
              </a:spcAft>
              <a:buNone/>
            </a:pPr>
            <a:r>
              <a:t/>
            </a:r>
            <a:endParaRPr sz="1200"/>
          </a:p>
          <a:p>
            <a:pPr indent="0" lvl="0" marL="0">
              <a:spcBef>
                <a:spcPts val="0"/>
              </a:spcBef>
              <a:spcAft>
                <a:spcPts val="0"/>
              </a:spcAft>
              <a:buNone/>
            </a:pPr>
            <a:r>
              <a:rPr lang="en-GB" sz="1200"/>
              <a:t>Today’s weather is expanded by default when viewing homepage.</a:t>
            </a:r>
            <a:endParaRPr sz="1200"/>
          </a:p>
          <a:p>
            <a:pPr indent="0" lvl="0" marL="0">
              <a:spcBef>
                <a:spcPts val="0"/>
              </a:spcBef>
              <a:spcAft>
                <a:spcPts val="0"/>
              </a:spcAft>
              <a:buNone/>
            </a:pPr>
            <a:r>
              <a:t/>
            </a:r>
            <a:endParaRPr sz="1200"/>
          </a:p>
          <a:p>
            <a:pPr indent="0" lvl="0" marL="0">
              <a:spcBef>
                <a:spcPts val="0"/>
              </a:spcBef>
              <a:spcAft>
                <a:spcPts val="0"/>
              </a:spcAft>
              <a:buNone/>
            </a:pPr>
            <a:r>
              <a:rPr lang="en-GB" sz="1200"/>
              <a:t>Can vertically scroll to get previous and future forecasts.</a:t>
            </a:r>
            <a:endParaRPr sz="1200"/>
          </a:p>
        </p:txBody>
      </p:sp>
      <p:cxnSp>
        <p:nvCxnSpPr>
          <p:cNvPr id="320" name="Shape 320"/>
          <p:cNvCxnSpPr/>
          <p:nvPr/>
        </p:nvCxnSpPr>
        <p:spPr>
          <a:xfrm rot="10800000">
            <a:off x="6921150" y="1867575"/>
            <a:ext cx="399600" cy="199800"/>
          </a:xfrm>
          <a:prstGeom prst="straightConnector1">
            <a:avLst/>
          </a:prstGeom>
          <a:noFill/>
          <a:ln cap="flat" cmpd="sng" w="9525">
            <a:solidFill>
              <a:schemeClr val="dk2"/>
            </a:solidFill>
            <a:prstDash val="solid"/>
            <a:round/>
            <a:headEnd len="med" w="med" type="none"/>
            <a:tailEnd len="med" w="med" type="triangle"/>
          </a:ln>
        </p:spPr>
      </p:cxnSp>
      <p:sp>
        <p:nvSpPr>
          <p:cNvPr id="321" name="Shape 321"/>
          <p:cNvSpPr txBox="1"/>
          <p:nvPr/>
        </p:nvSpPr>
        <p:spPr>
          <a:xfrm>
            <a:off x="89875" y="868900"/>
            <a:ext cx="1360500" cy="3605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If menu expander is clicked the menu slides out from the left and the names of each button can be seen.</a:t>
            </a:r>
            <a:endParaRPr sz="1200"/>
          </a:p>
          <a:p>
            <a:pPr indent="0" lvl="0" marL="0">
              <a:spcBef>
                <a:spcPts val="0"/>
              </a:spcBef>
              <a:spcAft>
                <a:spcPts val="0"/>
              </a:spcAft>
              <a:buNone/>
            </a:pPr>
            <a:r>
              <a:t/>
            </a:r>
            <a:endParaRPr sz="1200"/>
          </a:p>
          <a:p>
            <a:pPr indent="0" lvl="0" marL="0">
              <a:spcBef>
                <a:spcPts val="0"/>
              </a:spcBef>
              <a:spcAft>
                <a:spcPts val="0"/>
              </a:spcAft>
              <a:buNone/>
            </a:pPr>
            <a:r>
              <a:rPr lang="en-GB" sz="1200"/>
              <a:t>To minimise menu expander user can click menu button, the shaded bit on right, or swipe left.</a:t>
            </a:r>
            <a:endParaRPr sz="1200"/>
          </a:p>
        </p:txBody>
      </p:sp>
      <p:pic>
        <p:nvPicPr>
          <p:cNvPr id="322" name="Shape 322"/>
          <p:cNvPicPr preferRelativeResize="0"/>
          <p:nvPr/>
        </p:nvPicPr>
        <p:blipFill rotWithShape="1">
          <a:blip r:embed="rId4">
            <a:alphaModFix/>
          </a:blip>
          <a:srcRect b="10732" l="16791" r="53718" t="16455"/>
          <a:stretch/>
        </p:blipFill>
        <p:spPr>
          <a:xfrm>
            <a:off x="1450525" y="700168"/>
            <a:ext cx="2835278" cy="3937896"/>
          </a:xfrm>
          <a:prstGeom prst="rect">
            <a:avLst/>
          </a:prstGeom>
          <a:noFill/>
          <a:ln>
            <a:noFill/>
          </a:ln>
        </p:spPr>
      </p:pic>
      <p:cxnSp>
        <p:nvCxnSpPr>
          <p:cNvPr id="323" name="Shape 323"/>
          <p:cNvCxnSpPr/>
          <p:nvPr/>
        </p:nvCxnSpPr>
        <p:spPr>
          <a:xfrm flipH="1" rot="10800000">
            <a:off x="1160750" y="1107475"/>
            <a:ext cx="2076600" cy="2130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Shape 32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Primary Preliminary Design: Controls</a:t>
            </a:r>
            <a:endParaRPr b="1"/>
          </a:p>
        </p:txBody>
      </p:sp>
      <p:pic>
        <p:nvPicPr>
          <p:cNvPr descr="img073.jpg" id="329" name="Shape 329"/>
          <p:cNvPicPr preferRelativeResize="0"/>
          <p:nvPr/>
        </p:nvPicPr>
        <p:blipFill rotWithShape="1">
          <a:blip r:embed="rId3">
            <a:alphaModFix/>
          </a:blip>
          <a:srcRect b="4111" l="7383" r="11209" t="52243"/>
          <a:stretch/>
        </p:blipFill>
        <p:spPr>
          <a:xfrm rot="-5400000">
            <a:off x="4036214" y="1192287"/>
            <a:ext cx="4411198" cy="3255127"/>
          </a:xfrm>
          <a:prstGeom prst="rect">
            <a:avLst/>
          </a:prstGeom>
          <a:noFill/>
          <a:ln>
            <a:noFill/>
          </a:ln>
        </p:spPr>
      </p:pic>
      <p:pic>
        <p:nvPicPr>
          <p:cNvPr descr="img073.jpg" id="330" name="Shape 330"/>
          <p:cNvPicPr preferRelativeResize="0"/>
          <p:nvPr/>
        </p:nvPicPr>
        <p:blipFill rotWithShape="1">
          <a:blip r:embed="rId3">
            <a:alphaModFix/>
          </a:blip>
          <a:srcRect b="53784" l="8403" r="11871" t="5017"/>
          <a:stretch/>
        </p:blipFill>
        <p:spPr>
          <a:xfrm rot="-5400000">
            <a:off x="1032012" y="1306336"/>
            <a:ext cx="4266051" cy="3034276"/>
          </a:xfrm>
          <a:prstGeom prst="rect">
            <a:avLst/>
          </a:prstGeom>
          <a:noFill/>
          <a:ln>
            <a:noFill/>
          </a:ln>
        </p:spPr>
      </p:pic>
      <p:sp>
        <p:nvSpPr>
          <p:cNvPr id="331" name="Shape 331"/>
          <p:cNvSpPr txBox="1"/>
          <p:nvPr/>
        </p:nvSpPr>
        <p:spPr>
          <a:xfrm>
            <a:off x="74000" y="851025"/>
            <a:ext cx="1644900" cy="4080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t/>
            </a:r>
            <a:endParaRPr sz="1200"/>
          </a:p>
          <a:p>
            <a:pPr indent="0" lvl="0" marL="0">
              <a:spcBef>
                <a:spcPts val="0"/>
              </a:spcBef>
              <a:spcAft>
                <a:spcPts val="0"/>
              </a:spcAft>
              <a:buNone/>
            </a:pPr>
            <a:r>
              <a:rPr lang="en-GB" sz="1200"/>
              <a:t>Able to view components by </a:t>
            </a:r>
            <a:r>
              <a:rPr lang="en-GB" sz="1200"/>
              <a:t>either</a:t>
            </a:r>
            <a:r>
              <a:rPr lang="en-GB" sz="1200"/>
              <a:t> zone or </a:t>
            </a:r>
            <a:r>
              <a:rPr lang="en-GB" sz="1200"/>
              <a:t>type.</a:t>
            </a:r>
            <a:endParaRPr sz="1200"/>
          </a:p>
          <a:p>
            <a:pPr indent="0" lvl="0" marL="0">
              <a:spcBef>
                <a:spcPts val="0"/>
              </a:spcBef>
              <a:spcAft>
                <a:spcPts val="0"/>
              </a:spcAft>
              <a:buNone/>
            </a:pPr>
            <a:r>
              <a:t/>
            </a:r>
            <a:endParaRPr sz="1200"/>
          </a:p>
          <a:p>
            <a:pPr indent="0" lvl="0" marL="0">
              <a:spcBef>
                <a:spcPts val="0"/>
              </a:spcBef>
              <a:spcAft>
                <a:spcPts val="0"/>
              </a:spcAft>
              <a:buNone/>
            </a:pPr>
            <a:r>
              <a:rPr lang="en-GB" sz="1200"/>
              <a:t>When lights/heater is turned on, the relevant slider appears below it. Disappears when turned off.</a:t>
            </a:r>
            <a:endParaRPr sz="1200"/>
          </a:p>
          <a:p>
            <a:pPr indent="0" lvl="0" marL="0">
              <a:spcBef>
                <a:spcPts val="0"/>
              </a:spcBef>
              <a:spcAft>
                <a:spcPts val="0"/>
              </a:spcAft>
              <a:buNone/>
            </a:pPr>
            <a:r>
              <a:t/>
            </a:r>
            <a:endParaRPr sz="1200"/>
          </a:p>
          <a:p>
            <a:pPr indent="0" lvl="0" marL="0">
              <a:spcBef>
                <a:spcPts val="0"/>
              </a:spcBef>
              <a:spcAft>
                <a:spcPts val="0"/>
              </a:spcAft>
              <a:buNone/>
            </a:pPr>
            <a:r>
              <a:rPr lang="en-GB" sz="1200"/>
              <a:t>The zone/type sections are expandable by </a:t>
            </a:r>
            <a:r>
              <a:rPr lang="en-GB" sz="1200">
                <a:solidFill>
                  <a:schemeClr val="dk1"/>
                </a:solidFill>
              </a:rPr>
              <a:t>pressing the ‘+’ symbol and can be minimized by pressing the ‘-’ symbol.</a:t>
            </a:r>
            <a:endParaRPr sz="1200"/>
          </a:p>
        </p:txBody>
      </p:sp>
      <p:sp>
        <p:nvSpPr>
          <p:cNvPr id="332" name="Shape 332"/>
          <p:cNvSpPr txBox="1"/>
          <p:nvPr/>
        </p:nvSpPr>
        <p:spPr>
          <a:xfrm>
            <a:off x="7741150" y="1258125"/>
            <a:ext cx="1309800" cy="21315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When viewed by type, user can use one slider to turn on/off all, or individually by zone.</a:t>
            </a:r>
            <a:endParaRPr sz="1200"/>
          </a:p>
          <a:p>
            <a:pPr indent="0" lvl="0" marL="0">
              <a:spcBef>
                <a:spcPts val="0"/>
              </a:spcBef>
              <a:spcAft>
                <a:spcPts val="0"/>
              </a:spcAft>
              <a:buNone/>
            </a:pPr>
            <a:r>
              <a:t/>
            </a:r>
            <a:endParaRPr sz="1200"/>
          </a:p>
          <a:p>
            <a:pPr indent="0" lvl="0" marL="0">
              <a:spcBef>
                <a:spcPts val="0"/>
              </a:spcBef>
              <a:spcAft>
                <a:spcPts val="0"/>
              </a:spcAft>
              <a:buNone/>
            </a:pPr>
            <a:r>
              <a:t/>
            </a:r>
            <a:endParaRPr sz="1200"/>
          </a:p>
          <a:p>
            <a:pPr indent="0" lvl="0" marL="0">
              <a:spcBef>
                <a:spcPts val="0"/>
              </a:spcBef>
              <a:spcAft>
                <a:spcPts val="0"/>
              </a:spcAft>
              <a:buClr>
                <a:schemeClr val="dk1"/>
              </a:buClr>
              <a:buSzPts val="1100"/>
              <a:buFont typeface="Arial"/>
              <a:buNone/>
            </a:pPr>
            <a:r>
              <a:rPr lang="en-GB" sz="1200">
                <a:solidFill>
                  <a:schemeClr val="dk1"/>
                </a:solidFill>
              </a:rPr>
              <a:t>Can vertically scroll when multiple sections are expanded.</a:t>
            </a:r>
            <a:endParaRPr sz="1200"/>
          </a:p>
        </p:txBody>
      </p:sp>
      <p:cxnSp>
        <p:nvCxnSpPr>
          <p:cNvPr id="333" name="Shape 333"/>
          <p:cNvCxnSpPr/>
          <p:nvPr/>
        </p:nvCxnSpPr>
        <p:spPr>
          <a:xfrm flipH="1" rot="10800000">
            <a:off x="1171400" y="1045125"/>
            <a:ext cx="2076600" cy="213000"/>
          </a:xfrm>
          <a:prstGeom prst="straightConnector1">
            <a:avLst/>
          </a:prstGeom>
          <a:noFill/>
          <a:ln cap="flat" cmpd="sng" w="9525">
            <a:solidFill>
              <a:schemeClr val="dk2"/>
            </a:solidFill>
            <a:prstDash val="solid"/>
            <a:round/>
            <a:headEnd len="med" w="med" type="none"/>
            <a:tailEnd len="med" w="med" type="triangle"/>
          </a:ln>
        </p:spPr>
      </p:cxnSp>
      <p:cxnSp>
        <p:nvCxnSpPr>
          <p:cNvPr id="334" name="Shape 334"/>
          <p:cNvCxnSpPr/>
          <p:nvPr/>
        </p:nvCxnSpPr>
        <p:spPr>
          <a:xfrm>
            <a:off x="1224950" y="4122275"/>
            <a:ext cx="3059100" cy="205200"/>
          </a:xfrm>
          <a:prstGeom prst="straightConnector1">
            <a:avLst/>
          </a:prstGeom>
          <a:noFill/>
          <a:ln cap="flat" cmpd="sng" w="9525">
            <a:solidFill>
              <a:schemeClr val="dk2"/>
            </a:solidFill>
            <a:prstDash val="solid"/>
            <a:round/>
            <a:headEnd len="med" w="med" type="none"/>
            <a:tailEnd len="med" w="med" type="triangle"/>
          </a:ln>
        </p:spPr>
      </p:cxnSp>
      <p:cxnSp>
        <p:nvCxnSpPr>
          <p:cNvPr id="335" name="Shape 335"/>
          <p:cNvCxnSpPr/>
          <p:nvPr/>
        </p:nvCxnSpPr>
        <p:spPr>
          <a:xfrm flipH="1">
            <a:off x="7528625" y="2108500"/>
            <a:ext cx="270000" cy="788100"/>
          </a:xfrm>
          <a:prstGeom prst="straightConnector1">
            <a:avLst/>
          </a:prstGeom>
          <a:noFill/>
          <a:ln cap="flat" cmpd="sng" w="9525">
            <a:solidFill>
              <a:schemeClr val="dk2"/>
            </a:solidFill>
            <a:prstDash val="solid"/>
            <a:round/>
            <a:headEnd len="med" w="med" type="none"/>
            <a:tailEnd len="med" w="med" type="triangle"/>
          </a:ln>
        </p:spPr>
      </p:cxnSp>
      <p:cxnSp>
        <p:nvCxnSpPr>
          <p:cNvPr id="336" name="Shape 336"/>
          <p:cNvCxnSpPr/>
          <p:nvPr/>
        </p:nvCxnSpPr>
        <p:spPr>
          <a:xfrm flipH="1">
            <a:off x="7602225" y="1544125"/>
            <a:ext cx="192900" cy="201900"/>
          </a:xfrm>
          <a:prstGeom prst="straightConnector1">
            <a:avLst/>
          </a:prstGeom>
          <a:noFill/>
          <a:ln cap="flat" cmpd="sng" w="9525">
            <a:solidFill>
              <a:schemeClr val="dk2"/>
            </a:solidFill>
            <a:prstDash val="solid"/>
            <a:round/>
            <a:headEnd len="med" w="med" type="none"/>
            <a:tailEnd len="med" w="med" type="triangle"/>
          </a:ln>
        </p:spPr>
      </p:cxnSp>
      <p:pic>
        <p:nvPicPr>
          <p:cNvPr descr="img073.jpg" id="337" name="Shape 337"/>
          <p:cNvPicPr preferRelativeResize="0"/>
          <p:nvPr/>
        </p:nvPicPr>
        <p:blipFill rotWithShape="1">
          <a:blip r:embed="rId4">
            <a:alphaModFix amt="35000"/>
          </a:blip>
          <a:srcRect b="79130" l="36249" r="61399" t="15643"/>
          <a:stretch/>
        </p:blipFill>
        <p:spPr>
          <a:xfrm rot="-5400000">
            <a:off x="3475299" y="692626"/>
            <a:ext cx="191100" cy="584648"/>
          </a:xfrm>
          <a:prstGeom prst="rect">
            <a:avLst/>
          </a:prstGeom>
          <a:noFill/>
          <a:ln>
            <a:noFill/>
          </a:ln>
        </p:spPr>
      </p:pic>
      <p:pic>
        <p:nvPicPr>
          <p:cNvPr descr="img073.jpg" id="338" name="Shape 338"/>
          <p:cNvPicPr preferRelativeResize="0"/>
          <p:nvPr/>
        </p:nvPicPr>
        <p:blipFill rotWithShape="1">
          <a:blip r:embed="rId4">
            <a:alphaModFix amt="35000"/>
          </a:blip>
          <a:srcRect b="79130" l="36249" r="61399" t="15643"/>
          <a:stretch/>
        </p:blipFill>
        <p:spPr>
          <a:xfrm rot="-5400000">
            <a:off x="7140849" y="654251"/>
            <a:ext cx="191100" cy="58464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Shape 343"/>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Primary Preliminary Design: Statistics</a:t>
            </a:r>
            <a:endParaRPr b="1"/>
          </a:p>
        </p:txBody>
      </p:sp>
      <p:pic>
        <p:nvPicPr>
          <p:cNvPr descr="1.jpeg" id="344" name="Shape 344"/>
          <p:cNvPicPr preferRelativeResize="0"/>
          <p:nvPr/>
        </p:nvPicPr>
        <p:blipFill rotWithShape="1">
          <a:blip r:embed="rId3">
            <a:alphaModFix/>
          </a:blip>
          <a:srcRect b="54081" l="11124" r="10914" t="5329"/>
          <a:stretch/>
        </p:blipFill>
        <p:spPr>
          <a:xfrm rot="-5400000">
            <a:off x="2387898" y="1527888"/>
            <a:ext cx="2915802" cy="2087723"/>
          </a:xfrm>
          <a:prstGeom prst="rect">
            <a:avLst/>
          </a:prstGeom>
          <a:noFill/>
          <a:ln>
            <a:noFill/>
          </a:ln>
        </p:spPr>
      </p:pic>
      <p:pic>
        <p:nvPicPr>
          <p:cNvPr descr="2.jpeg" id="345" name="Shape 345"/>
          <p:cNvPicPr preferRelativeResize="0"/>
          <p:nvPr/>
        </p:nvPicPr>
        <p:blipFill rotWithShape="1">
          <a:blip r:embed="rId4">
            <a:alphaModFix/>
          </a:blip>
          <a:srcRect b="4639" l="9609" r="11495" t="53634"/>
          <a:stretch/>
        </p:blipFill>
        <p:spPr>
          <a:xfrm rot="5400000">
            <a:off x="-288463" y="1498725"/>
            <a:ext cx="2950826" cy="2146050"/>
          </a:xfrm>
          <a:prstGeom prst="rect">
            <a:avLst/>
          </a:prstGeom>
          <a:noFill/>
          <a:ln>
            <a:noFill/>
          </a:ln>
        </p:spPr>
      </p:pic>
      <p:pic>
        <p:nvPicPr>
          <p:cNvPr descr="2.jpeg" id="346" name="Shape 346"/>
          <p:cNvPicPr preferRelativeResize="0"/>
          <p:nvPr/>
        </p:nvPicPr>
        <p:blipFill rotWithShape="1">
          <a:blip r:embed="rId4">
            <a:alphaModFix/>
          </a:blip>
          <a:srcRect b="52934" l="9596" r="12132" t="6248"/>
          <a:stretch/>
        </p:blipFill>
        <p:spPr>
          <a:xfrm rot="5400000">
            <a:off x="4956211" y="1522050"/>
            <a:ext cx="2927477" cy="2099401"/>
          </a:xfrm>
          <a:prstGeom prst="rect">
            <a:avLst/>
          </a:prstGeom>
          <a:noFill/>
          <a:ln>
            <a:noFill/>
          </a:ln>
        </p:spPr>
      </p:pic>
      <p:cxnSp>
        <p:nvCxnSpPr>
          <p:cNvPr id="347" name="Shape 347"/>
          <p:cNvCxnSpPr/>
          <p:nvPr/>
        </p:nvCxnSpPr>
        <p:spPr>
          <a:xfrm>
            <a:off x="2035200" y="2157700"/>
            <a:ext cx="1265400" cy="0"/>
          </a:xfrm>
          <a:prstGeom prst="straightConnector1">
            <a:avLst/>
          </a:prstGeom>
          <a:noFill/>
          <a:ln cap="flat" cmpd="sng" w="9525">
            <a:solidFill>
              <a:schemeClr val="dk2"/>
            </a:solidFill>
            <a:prstDash val="solid"/>
            <a:round/>
            <a:headEnd len="med" w="med" type="none"/>
            <a:tailEnd len="med" w="med" type="triangle"/>
          </a:ln>
        </p:spPr>
      </p:cxnSp>
      <p:cxnSp>
        <p:nvCxnSpPr>
          <p:cNvPr id="348" name="Shape 348"/>
          <p:cNvCxnSpPr/>
          <p:nvPr/>
        </p:nvCxnSpPr>
        <p:spPr>
          <a:xfrm rot="10800000">
            <a:off x="4780875" y="2190600"/>
            <a:ext cx="1095300" cy="0"/>
          </a:xfrm>
          <a:prstGeom prst="straightConnector1">
            <a:avLst/>
          </a:prstGeom>
          <a:noFill/>
          <a:ln cap="flat" cmpd="sng" w="9525">
            <a:solidFill>
              <a:schemeClr val="dk2"/>
            </a:solidFill>
            <a:prstDash val="solid"/>
            <a:round/>
            <a:headEnd len="med" w="med" type="none"/>
            <a:tailEnd len="med" w="med" type="triangle"/>
          </a:ln>
        </p:spPr>
      </p:cxnSp>
      <p:sp>
        <p:nvSpPr>
          <p:cNvPr id="349" name="Shape 349"/>
          <p:cNvSpPr txBox="1"/>
          <p:nvPr/>
        </p:nvSpPr>
        <p:spPr>
          <a:xfrm>
            <a:off x="2764800" y="4053450"/>
            <a:ext cx="6067500" cy="1101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When a specific graph is clicked on it goes to a separate page for more details (details will differ per type). Users are able to specify a date range, when each box is clicked a calendar pop-up will show on screen for users to select a date.</a:t>
            </a:r>
            <a:endParaRPr sz="1200"/>
          </a:p>
        </p:txBody>
      </p:sp>
      <p:sp>
        <p:nvSpPr>
          <p:cNvPr id="350" name="Shape 350"/>
          <p:cNvSpPr txBox="1"/>
          <p:nvPr/>
        </p:nvSpPr>
        <p:spPr>
          <a:xfrm>
            <a:off x="2180662" y="572263"/>
            <a:ext cx="3330300" cy="51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200"/>
              <a:t>Back button on screen below returns to previous page</a:t>
            </a:r>
            <a:endParaRPr sz="1200"/>
          </a:p>
        </p:txBody>
      </p:sp>
      <p:sp>
        <p:nvSpPr>
          <p:cNvPr id="351" name="Shape 351"/>
          <p:cNvSpPr txBox="1"/>
          <p:nvPr/>
        </p:nvSpPr>
        <p:spPr>
          <a:xfrm>
            <a:off x="76200" y="4029650"/>
            <a:ext cx="2688600" cy="11139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Users are able to view the statistics either by zones or type and can choose daily, weekly, monthly versions.</a:t>
            </a:r>
            <a:endParaRPr sz="1200"/>
          </a:p>
        </p:txBody>
      </p:sp>
      <p:sp>
        <p:nvSpPr>
          <p:cNvPr id="352" name="Shape 352"/>
          <p:cNvSpPr txBox="1"/>
          <p:nvPr/>
        </p:nvSpPr>
        <p:spPr>
          <a:xfrm>
            <a:off x="7634425" y="891800"/>
            <a:ext cx="1433400" cy="30933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Users are able to minimize each zone/type to easily view and get to the zone/type they want, by pressing the ‘+’ and ‘-’ symbols. Able to vertically scroll to see more of the components.</a:t>
            </a:r>
            <a:endParaRPr sz="1200"/>
          </a:p>
        </p:txBody>
      </p:sp>
      <p:cxnSp>
        <p:nvCxnSpPr>
          <p:cNvPr id="353" name="Shape 353"/>
          <p:cNvCxnSpPr/>
          <p:nvPr/>
        </p:nvCxnSpPr>
        <p:spPr>
          <a:xfrm flipH="1">
            <a:off x="2101700" y="915600"/>
            <a:ext cx="777900" cy="357300"/>
          </a:xfrm>
          <a:prstGeom prst="straightConnector1">
            <a:avLst/>
          </a:prstGeom>
          <a:noFill/>
          <a:ln cap="flat" cmpd="sng" w="9525">
            <a:solidFill>
              <a:schemeClr val="dk2"/>
            </a:solidFill>
            <a:prstDash val="solid"/>
            <a:round/>
            <a:headEnd len="med" w="med" type="none"/>
            <a:tailEnd len="med" w="med" type="triangle"/>
          </a:ln>
        </p:spPr>
      </p:cxnSp>
      <p:cxnSp>
        <p:nvCxnSpPr>
          <p:cNvPr id="354" name="Shape 354"/>
          <p:cNvCxnSpPr/>
          <p:nvPr/>
        </p:nvCxnSpPr>
        <p:spPr>
          <a:xfrm>
            <a:off x="4842075" y="928450"/>
            <a:ext cx="1448400" cy="322200"/>
          </a:xfrm>
          <a:prstGeom prst="straightConnector1">
            <a:avLst/>
          </a:prstGeom>
          <a:noFill/>
          <a:ln cap="flat" cmpd="sng" w="9525">
            <a:solidFill>
              <a:schemeClr val="dk2"/>
            </a:solidFill>
            <a:prstDash val="solid"/>
            <a:round/>
            <a:headEnd len="med" w="med" type="none"/>
            <a:tailEnd len="med" w="med" type="triangle"/>
          </a:ln>
        </p:spPr>
      </p:cxnSp>
      <p:cxnSp>
        <p:nvCxnSpPr>
          <p:cNvPr id="355" name="Shape 355"/>
          <p:cNvCxnSpPr/>
          <p:nvPr/>
        </p:nvCxnSpPr>
        <p:spPr>
          <a:xfrm flipH="1">
            <a:off x="7254675" y="1416325"/>
            <a:ext cx="402000" cy="412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type="title"/>
          </p:nvPr>
        </p:nvSpPr>
        <p:spPr>
          <a:xfrm>
            <a:off x="311700" y="-40450"/>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Primary Preliminary Design: Timers</a:t>
            </a:r>
            <a:endParaRPr b="1"/>
          </a:p>
        </p:txBody>
      </p:sp>
      <p:pic>
        <p:nvPicPr>
          <p:cNvPr descr="Timer_time.jpg" id="361" name="Shape 361"/>
          <p:cNvPicPr preferRelativeResize="0"/>
          <p:nvPr/>
        </p:nvPicPr>
        <p:blipFill rotWithShape="1">
          <a:blip r:embed="rId3">
            <a:alphaModFix/>
          </a:blip>
          <a:srcRect b="1665" l="850" r="1378" t="944"/>
          <a:stretch/>
        </p:blipFill>
        <p:spPr>
          <a:xfrm>
            <a:off x="71900" y="589875"/>
            <a:ext cx="1862426" cy="2564476"/>
          </a:xfrm>
          <a:prstGeom prst="rect">
            <a:avLst/>
          </a:prstGeom>
          <a:noFill/>
          <a:ln>
            <a:noFill/>
          </a:ln>
        </p:spPr>
      </p:pic>
      <p:pic>
        <p:nvPicPr>
          <p:cNvPr descr="Timer_zone.jpg" id="362" name="Shape 362"/>
          <p:cNvPicPr preferRelativeResize="0"/>
          <p:nvPr/>
        </p:nvPicPr>
        <p:blipFill rotWithShape="1">
          <a:blip r:embed="rId4">
            <a:alphaModFix/>
          </a:blip>
          <a:srcRect b="1295" l="2307" r="2734" t="1305"/>
          <a:stretch/>
        </p:blipFill>
        <p:spPr>
          <a:xfrm>
            <a:off x="3814050" y="589875"/>
            <a:ext cx="2500850" cy="3495523"/>
          </a:xfrm>
          <a:prstGeom prst="rect">
            <a:avLst/>
          </a:prstGeom>
          <a:noFill/>
          <a:ln>
            <a:noFill/>
          </a:ln>
        </p:spPr>
      </p:pic>
      <p:pic>
        <p:nvPicPr>
          <p:cNvPr descr="Timer_type.jpg" id="363" name="Shape 363"/>
          <p:cNvPicPr preferRelativeResize="0"/>
          <p:nvPr/>
        </p:nvPicPr>
        <p:blipFill rotWithShape="1">
          <a:blip r:embed="rId5">
            <a:alphaModFix/>
          </a:blip>
          <a:srcRect b="1519" l="1452" r="1732" t="1081"/>
          <a:stretch/>
        </p:blipFill>
        <p:spPr>
          <a:xfrm>
            <a:off x="1952063" y="2513325"/>
            <a:ext cx="1844226" cy="2564476"/>
          </a:xfrm>
          <a:prstGeom prst="rect">
            <a:avLst/>
          </a:prstGeom>
          <a:noFill/>
          <a:ln>
            <a:noFill/>
          </a:ln>
        </p:spPr>
      </p:pic>
      <p:sp>
        <p:nvSpPr>
          <p:cNvPr id="364" name="Shape 364"/>
          <p:cNvSpPr txBox="1"/>
          <p:nvPr/>
        </p:nvSpPr>
        <p:spPr>
          <a:xfrm>
            <a:off x="6588100" y="4085400"/>
            <a:ext cx="2472900" cy="9924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The timer screen is used for creating a new timer and for editing an existing timer.</a:t>
            </a:r>
            <a:endParaRPr sz="1200"/>
          </a:p>
        </p:txBody>
      </p:sp>
      <p:sp>
        <p:nvSpPr>
          <p:cNvPr id="365" name="Shape 365"/>
          <p:cNvSpPr txBox="1"/>
          <p:nvPr/>
        </p:nvSpPr>
        <p:spPr>
          <a:xfrm>
            <a:off x="2073475" y="636725"/>
            <a:ext cx="1667100" cy="16959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Tapping a timer goes to an edit screen. Swiping left on a timer gives option to delete the timer.</a:t>
            </a:r>
            <a:endParaRPr sz="1200"/>
          </a:p>
        </p:txBody>
      </p:sp>
      <p:sp>
        <p:nvSpPr>
          <p:cNvPr id="366" name="Shape 366"/>
          <p:cNvSpPr txBox="1"/>
          <p:nvPr/>
        </p:nvSpPr>
        <p:spPr>
          <a:xfrm>
            <a:off x="97575" y="3211975"/>
            <a:ext cx="1811100" cy="18657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Able to view all timers by either their time, zone, or type.</a:t>
            </a:r>
            <a:endParaRPr sz="1200"/>
          </a:p>
          <a:p>
            <a:pPr indent="0" lvl="0" marL="0">
              <a:spcBef>
                <a:spcPts val="0"/>
              </a:spcBef>
              <a:spcAft>
                <a:spcPts val="0"/>
              </a:spcAft>
              <a:buNone/>
            </a:pPr>
            <a:r>
              <a:t/>
            </a:r>
            <a:endParaRPr sz="1200"/>
          </a:p>
          <a:p>
            <a:pPr indent="0" lvl="0" marL="0">
              <a:spcBef>
                <a:spcPts val="0"/>
              </a:spcBef>
              <a:spcAft>
                <a:spcPts val="0"/>
              </a:spcAft>
              <a:buNone/>
            </a:pPr>
            <a:r>
              <a:rPr lang="en-GB" sz="1200"/>
              <a:t>Minimize and maximize timer details by pressing ‘+’ and ‘-’ symbols.</a:t>
            </a:r>
            <a:endParaRPr sz="1200"/>
          </a:p>
        </p:txBody>
      </p:sp>
      <p:pic>
        <p:nvPicPr>
          <p:cNvPr descr="Timer_with_condition.jpg" id="367" name="Shape 367"/>
          <p:cNvPicPr preferRelativeResize="0"/>
          <p:nvPr/>
        </p:nvPicPr>
        <p:blipFill rotWithShape="1">
          <a:blip r:embed="rId6">
            <a:alphaModFix/>
          </a:blip>
          <a:srcRect b="913" l="1312" r="1487" t="913"/>
          <a:stretch/>
        </p:blipFill>
        <p:spPr>
          <a:xfrm>
            <a:off x="6545950" y="589863"/>
            <a:ext cx="2500850" cy="3444750"/>
          </a:xfrm>
          <a:prstGeom prst="rect">
            <a:avLst/>
          </a:prstGeom>
          <a:noFill/>
          <a:ln>
            <a:noFill/>
          </a:ln>
        </p:spPr>
      </p:pic>
      <p:cxnSp>
        <p:nvCxnSpPr>
          <p:cNvPr id="368" name="Shape 368"/>
          <p:cNvCxnSpPr/>
          <p:nvPr/>
        </p:nvCxnSpPr>
        <p:spPr>
          <a:xfrm flipH="1" rot="10800000">
            <a:off x="6061438" y="2923185"/>
            <a:ext cx="1095000" cy="867600"/>
          </a:xfrm>
          <a:prstGeom prst="straightConnector1">
            <a:avLst/>
          </a:prstGeom>
          <a:noFill/>
          <a:ln cap="flat" cmpd="sng" w="9525">
            <a:solidFill>
              <a:schemeClr val="dk2"/>
            </a:solidFill>
            <a:prstDash val="solid"/>
            <a:round/>
            <a:headEnd len="med" w="med" type="none"/>
            <a:tailEnd len="med" w="med" type="triangle"/>
          </a:ln>
        </p:spPr>
      </p:cxnSp>
      <p:sp>
        <p:nvSpPr>
          <p:cNvPr id="369" name="Shape 369"/>
          <p:cNvSpPr txBox="1"/>
          <p:nvPr/>
        </p:nvSpPr>
        <p:spPr>
          <a:xfrm>
            <a:off x="3889100" y="4085400"/>
            <a:ext cx="2472900" cy="9396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Can set up </a:t>
            </a:r>
            <a:r>
              <a:rPr lang="en-GB" sz="1200"/>
              <a:t>conditions</a:t>
            </a:r>
            <a:r>
              <a:rPr lang="en-GB" sz="1200"/>
              <a:t> such as “don’t turn on sprinkler if it rained last night” on a timer.</a:t>
            </a:r>
            <a:endParaRPr sz="12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Shape 374"/>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Primary Preliminary Design: Log</a:t>
            </a:r>
            <a:endParaRPr b="1"/>
          </a:p>
        </p:txBody>
      </p:sp>
      <p:pic>
        <p:nvPicPr>
          <p:cNvPr descr="twe29_15-09-2017_12-26-43.1.jpg" id="375" name="Shape 375"/>
          <p:cNvPicPr preferRelativeResize="0"/>
          <p:nvPr/>
        </p:nvPicPr>
        <p:blipFill>
          <a:blip r:embed="rId3">
            <a:alphaModFix/>
          </a:blip>
          <a:stretch>
            <a:fillRect/>
          </a:stretch>
        </p:blipFill>
        <p:spPr>
          <a:xfrm>
            <a:off x="2345350" y="1772950"/>
            <a:ext cx="2183402" cy="3083440"/>
          </a:xfrm>
          <a:prstGeom prst="rect">
            <a:avLst/>
          </a:prstGeom>
          <a:noFill/>
          <a:ln>
            <a:noFill/>
          </a:ln>
        </p:spPr>
      </p:pic>
      <p:pic>
        <p:nvPicPr>
          <p:cNvPr descr="twe29_15-09-2017_12-26-43.2.jpg" id="376" name="Shape 376"/>
          <p:cNvPicPr preferRelativeResize="0"/>
          <p:nvPr/>
        </p:nvPicPr>
        <p:blipFill>
          <a:blip r:embed="rId4">
            <a:alphaModFix/>
          </a:blip>
          <a:stretch>
            <a:fillRect/>
          </a:stretch>
        </p:blipFill>
        <p:spPr>
          <a:xfrm>
            <a:off x="4581575" y="1772950"/>
            <a:ext cx="2183402" cy="3057299"/>
          </a:xfrm>
          <a:prstGeom prst="rect">
            <a:avLst/>
          </a:prstGeom>
          <a:noFill/>
          <a:ln>
            <a:noFill/>
          </a:ln>
        </p:spPr>
      </p:pic>
      <p:pic>
        <p:nvPicPr>
          <p:cNvPr descr="twe29_15-09-2017_12-26-43.3.jpg" id="377" name="Shape 377"/>
          <p:cNvPicPr preferRelativeResize="0"/>
          <p:nvPr/>
        </p:nvPicPr>
        <p:blipFill>
          <a:blip r:embed="rId5">
            <a:alphaModFix/>
          </a:blip>
          <a:stretch>
            <a:fillRect/>
          </a:stretch>
        </p:blipFill>
        <p:spPr>
          <a:xfrm>
            <a:off x="6817800" y="1772950"/>
            <a:ext cx="2244898" cy="3057297"/>
          </a:xfrm>
          <a:prstGeom prst="rect">
            <a:avLst/>
          </a:prstGeom>
          <a:noFill/>
          <a:ln>
            <a:noFill/>
          </a:ln>
        </p:spPr>
      </p:pic>
      <p:pic>
        <p:nvPicPr>
          <p:cNvPr descr="twe29_15-09-2017_12-26-43.4.jpg" id="378" name="Shape 378"/>
          <p:cNvPicPr preferRelativeResize="0"/>
          <p:nvPr/>
        </p:nvPicPr>
        <p:blipFill>
          <a:blip r:embed="rId6">
            <a:alphaModFix/>
          </a:blip>
          <a:stretch>
            <a:fillRect/>
          </a:stretch>
        </p:blipFill>
        <p:spPr>
          <a:xfrm>
            <a:off x="109113" y="636713"/>
            <a:ext cx="2183401" cy="3105824"/>
          </a:xfrm>
          <a:prstGeom prst="rect">
            <a:avLst/>
          </a:prstGeom>
          <a:noFill/>
          <a:ln>
            <a:noFill/>
          </a:ln>
        </p:spPr>
      </p:pic>
      <p:sp>
        <p:nvSpPr>
          <p:cNvPr id="379" name="Shape 379"/>
          <p:cNvSpPr/>
          <p:nvPr/>
        </p:nvSpPr>
        <p:spPr>
          <a:xfrm>
            <a:off x="2354450" y="618038"/>
            <a:ext cx="1677900" cy="102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sz="1200">
                <a:solidFill>
                  <a:schemeClr val="dk1"/>
                </a:solidFill>
              </a:rPr>
              <a:t>Shaded days in proportion to number of events on each day. Circle around today’s date.</a:t>
            </a:r>
            <a:endParaRPr sz="1200"/>
          </a:p>
        </p:txBody>
      </p:sp>
      <p:sp>
        <p:nvSpPr>
          <p:cNvPr id="380" name="Shape 380"/>
          <p:cNvSpPr/>
          <p:nvPr/>
        </p:nvSpPr>
        <p:spPr>
          <a:xfrm>
            <a:off x="3907825" y="618038"/>
            <a:ext cx="1284600" cy="102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Clicking on a specific day takes the user to list of events for that day.</a:t>
            </a:r>
            <a:endParaRPr sz="1200"/>
          </a:p>
        </p:txBody>
      </p:sp>
      <p:sp>
        <p:nvSpPr>
          <p:cNvPr id="381" name="Shape 381"/>
          <p:cNvSpPr txBox="1"/>
          <p:nvPr/>
        </p:nvSpPr>
        <p:spPr>
          <a:xfrm>
            <a:off x="109125" y="3673350"/>
            <a:ext cx="2183400" cy="1337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solidFill>
                  <a:schemeClr val="dk1"/>
                </a:solidFill>
              </a:rPr>
              <a:t>Clicking the event button takes the user to the new event page.</a:t>
            </a:r>
            <a:endParaRPr sz="1200"/>
          </a:p>
          <a:p>
            <a:pPr indent="0" lvl="0" marL="0">
              <a:spcBef>
                <a:spcPts val="0"/>
              </a:spcBef>
              <a:spcAft>
                <a:spcPts val="0"/>
              </a:spcAft>
              <a:buNone/>
            </a:pPr>
            <a:r>
              <a:t/>
            </a:r>
            <a:endParaRPr sz="600"/>
          </a:p>
          <a:p>
            <a:pPr indent="0" lvl="0" marL="0">
              <a:spcBef>
                <a:spcPts val="0"/>
              </a:spcBef>
              <a:spcAft>
                <a:spcPts val="0"/>
              </a:spcAft>
              <a:buNone/>
            </a:pPr>
            <a:r>
              <a:t/>
            </a:r>
            <a:endParaRPr sz="600"/>
          </a:p>
          <a:p>
            <a:pPr indent="0" lvl="0" marL="0">
              <a:spcBef>
                <a:spcPts val="0"/>
              </a:spcBef>
              <a:spcAft>
                <a:spcPts val="0"/>
              </a:spcAft>
              <a:buNone/>
            </a:pPr>
            <a:r>
              <a:rPr lang="en-GB" sz="1200"/>
              <a:t>Arrows to scroll through days</a:t>
            </a:r>
            <a:endParaRPr sz="1200"/>
          </a:p>
        </p:txBody>
      </p:sp>
      <p:sp>
        <p:nvSpPr>
          <p:cNvPr id="382" name="Shape 382"/>
          <p:cNvSpPr/>
          <p:nvPr/>
        </p:nvSpPr>
        <p:spPr>
          <a:xfrm>
            <a:off x="5074925" y="618038"/>
            <a:ext cx="1237200" cy="102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Clicking on a specific event takes the user to the event details.</a:t>
            </a:r>
            <a:endParaRPr sz="1200"/>
          </a:p>
        </p:txBody>
      </p:sp>
      <p:cxnSp>
        <p:nvCxnSpPr>
          <p:cNvPr id="383" name="Shape 383"/>
          <p:cNvCxnSpPr/>
          <p:nvPr/>
        </p:nvCxnSpPr>
        <p:spPr>
          <a:xfrm flipH="1" rot="10800000">
            <a:off x="4309775" y="2465150"/>
            <a:ext cx="805800" cy="252600"/>
          </a:xfrm>
          <a:prstGeom prst="straightConnector1">
            <a:avLst/>
          </a:prstGeom>
          <a:noFill/>
          <a:ln cap="flat" cmpd="sng" w="9525">
            <a:solidFill>
              <a:schemeClr val="dk2"/>
            </a:solidFill>
            <a:prstDash val="solid"/>
            <a:round/>
            <a:headEnd len="med" w="med" type="none"/>
            <a:tailEnd len="med" w="med" type="triangle"/>
          </a:ln>
        </p:spPr>
      </p:cxnSp>
      <p:cxnSp>
        <p:nvCxnSpPr>
          <p:cNvPr id="384" name="Shape 384"/>
          <p:cNvCxnSpPr/>
          <p:nvPr/>
        </p:nvCxnSpPr>
        <p:spPr>
          <a:xfrm flipH="1" rot="-5400000">
            <a:off x="1266325" y="4074500"/>
            <a:ext cx="1536000" cy="348900"/>
          </a:xfrm>
          <a:prstGeom prst="bentConnector3">
            <a:avLst>
              <a:gd fmla="val 417" name="adj1"/>
            </a:avLst>
          </a:prstGeom>
          <a:noFill/>
          <a:ln cap="flat" cmpd="sng" w="9525">
            <a:solidFill>
              <a:schemeClr val="dk2"/>
            </a:solidFill>
            <a:prstDash val="solid"/>
            <a:round/>
            <a:headEnd len="med" w="med" type="none"/>
            <a:tailEnd len="med" w="med" type="none"/>
          </a:ln>
        </p:spPr>
      </p:cxnSp>
      <p:cxnSp>
        <p:nvCxnSpPr>
          <p:cNvPr id="385" name="Shape 385"/>
          <p:cNvCxnSpPr/>
          <p:nvPr/>
        </p:nvCxnSpPr>
        <p:spPr>
          <a:xfrm flipH="1" rot="10800000">
            <a:off x="2202050" y="5011150"/>
            <a:ext cx="5627700" cy="6000"/>
          </a:xfrm>
          <a:prstGeom prst="straightConnector1">
            <a:avLst/>
          </a:prstGeom>
          <a:noFill/>
          <a:ln cap="flat" cmpd="sng" w="9525">
            <a:solidFill>
              <a:schemeClr val="dk2"/>
            </a:solidFill>
            <a:prstDash val="solid"/>
            <a:round/>
            <a:headEnd len="med" w="med" type="none"/>
            <a:tailEnd len="med" w="med" type="none"/>
          </a:ln>
        </p:spPr>
      </p:cxnSp>
      <p:cxnSp>
        <p:nvCxnSpPr>
          <p:cNvPr id="386" name="Shape 386"/>
          <p:cNvCxnSpPr/>
          <p:nvPr/>
        </p:nvCxnSpPr>
        <p:spPr>
          <a:xfrm flipH="1" rot="10800000">
            <a:off x="7823000" y="4668725"/>
            <a:ext cx="300" cy="343200"/>
          </a:xfrm>
          <a:prstGeom prst="straightConnector1">
            <a:avLst/>
          </a:prstGeom>
          <a:noFill/>
          <a:ln cap="flat" cmpd="sng" w="9525">
            <a:solidFill>
              <a:schemeClr val="dk2"/>
            </a:solidFill>
            <a:prstDash val="solid"/>
            <a:round/>
            <a:headEnd len="med" w="med" type="none"/>
            <a:tailEnd len="med" w="med" type="triangle"/>
          </a:ln>
        </p:spPr>
      </p:cxnSp>
      <p:cxnSp>
        <p:nvCxnSpPr>
          <p:cNvPr id="387" name="Shape 387"/>
          <p:cNvCxnSpPr>
            <a:stCxn id="388" idx="3"/>
          </p:cNvCxnSpPr>
          <p:nvPr/>
        </p:nvCxnSpPr>
        <p:spPr>
          <a:xfrm>
            <a:off x="2151475" y="1744550"/>
            <a:ext cx="984000" cy="148800"/>
          </a:xfrm>
          <a:prstGeom prst="straightConnector1">
            <a:avLst/>
          </a:prstGeom>
          <a:noFill/>
          <a:ln cap="flat" cmpd="sng" w="9525">
            <a:solidFill>
              <a:schemeClr val="dk2"/>
            </a:solidFill>
            <a:prstDash val="solid"/>
            <a:round/>
            <a:headEnd len="med" w="med" type="none"/>
            <a:tailEnd len="med" w="med" type="triangle"/>
          </a:ln>
        </p:spPr>
      </p:cxnSp>
      <p:sp>
        <p:nvSpPr>
          <p:cNvPr id="389" name="Shape 389"/>
          <p:cNvSpPr/>
          <p:nvPr/>
        </p:nvSpPr>
        <p:spPr>
          <a:xfrm>
            <a:off x="6247975" y="618038"/>
            <a:ext cx="1497600" cy="102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lang="en-GB" sz="1200">
                <a:solidFill>
                  <a:schemeClr val="dk1"/>
                </a:solidFill>
              </a:rPr>
              <a:t>Clicking the spanner gives the user the option of either deleting the event or editing it.</a:t>
            </a:r>
            <a:endParaRPr sz="1200"/>
          </a:p>
        </p:txBody>
      </p:sp>
      <p:pic>
        <p:nvPicPr>
          <p:cNvPr descr="twe29_15-09-2017_12-26-43.2.jpg" id="390" name="Shape 390"/>
          <p:cNvPicPr preferRelativeResize="0"/>
          <p:nvPr/>
        </p:nvPicPr>
        <p:blipFill rotWithShape="1">
          <a:blip r:embed="rId4">
            <a:alphaModFix/>
          </a:blip>
          <a:srcRect b="4323" l="76225" r="12535" t="59438"/>
          <a:stretch/>
        </p:blipFill>
        <p:spPr>
          <a:xfrm>
            <a:off x="6398277" y="3576400"/>
            <a:ext cx="245403" cy="1137851"/>
          </a:xfrm>
          <a:prstGeom prst="rect">
            <a:avLst/>
          </a:prstGeom>
          <a:noFill/>
          <a:ln>
            <a:noFill/>
          </a:ln>
        </p:spPr>
      </p:pic>
      <p:sp>
        <p:nvSpPr>
          <p:cNvPr id="391" name="Shape 391"/>
          <p:cNvSpPr/>
          <p:nvPr/>
        </p:nvSpPr>
        <p:spPr>
          <a:xfrm>
            <a:off x="7669375" y="618038"/>
            <a:ext cx="1497600" cy="10212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solidFill>
                  <a:schemeClr val="dk1"/>
                </a:solidFill>
              </a:rPr>
              <a:t>Option to set a reminder via the checkbox next to the reminder field.</a:t>
            </a:r>
            <a:endParaRPr sz="1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pic>
        <p:nvPicPr>
          <p:cNvPr id="396" name="Shape 396"/>
          <p:cNvPicPr preferRelativeResize="0"/>
          <p:nvPr/>
        </p:nvPicPr>
        <p:blipFill rotWithShape="1">
          <a:blip r:embed="rId3">
            <a:alphaModFix/>
          </a:blip>
          <a:srcRect b="7495" l="51252" r="18055" t="17474"/>
          <a:stretch/>
        </p:blipFill>
        <p:spPr>
          <a:xfrm>
            <a:off x="4975063" y="636725"/>
            <a:ext cx="1957550" cy="2691671"/>
          </a:xfrm>
          <a:prstGeom prst="rect">
            <a:avLst/>
          </a:prstGeom>
          <a:noFill/>
          <a:ln>
            <a:noFill/>
          </a:ln>
        </p:spPr>
      </p:pic>
      <p:pic>
        <p:nvPicPr>
          <p:cNvPr id="397" name="Shape 397"/>
          <p:cNvPicPr preferRelativeResize="0"/>
          <p:nvPr/>
        </p:nvPicPr>
        <p:blipFill rotWithShape="1">
          <a:blip r:embed="rId4">
            <a:alphaModFix/>
          </a:blip>
          <a:srcRect b="8352" l="16710" r="53581" t="18253"/>
          <a:stretch/>
        </p:blipFill>
        <p:spPr>
          <a:xfrm>
            <a:off x="1754100" y="744975"/>
            <a:ext cx="2996198" cy="4163851"/>
          </a:xfrm>
          <a:prstGeom prst="rect">
            <a:avLst/>
          </a:prstGeom>
          <a:noFill/>
          <a:ln>
            <a:noFill/>
          </a:ln>
        </p:spPr>
      </p:pic>
      <p:sp>
        <p:nvSpPr>
          <p:cNvPr id="398" name="Shape 39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Primary Preliminary Design: Hints and Tips</a:t>
            </a:r>
            <a:endParaRPr b="1"/>
          </a:p>
        </p:txBody>
      </p:sp>
      <p:sp>
        <p:nvSpPr>
          <p:cNvPr id="399" name="Shape 399"/>
          <p:cNvSpPr txBox="1"/>
          <p:nvPr/>
        </p:nvSpPr>
        <p:spPr>
          <a:xfrm>
            <a:off x="171050" y="1380275"/>
            <a:ext cx="1627200" cy="29901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None/>
            </a:pPr>
            <a:r>
              <a:rPr lang="en-GB" sz="1200"/>
              <a:t>Each guide opens to another page with relevant information relating to the selected </a:t>
            </a:r>
            <a:r>
              <a:rPr lang="en-GB" sz="1200"/>
              <a:t>category</a:t>
            </a:r>
            <a:r>
              <a:rPr lang="en-GB" sz="1200"/>
              <a:t>. This allows users to quickly access relevant information to the plants.</a:t>
            </a:r>
            <a:endParaRPr sz="1200"/>
          </a:p>
        </p:txBody>
      </p:sp>
      <p:cxnSp>
        <p:nvCxnSpPr>
          <p:cNvPr id="400" name="Shape 400"/>
          <p:cNvCxnSpPr>
            <a:endCxn id="396" idx="1"/>
          </p:cNvCxnSpPr>
          <p:nvPr/>
        </p:nvCxnSpPr>
        <p:spPr>
          <a:xfrm flipH="1" rot="10800000">
            <a:off x="4490563" y="1982560"/>
            <a:ext cx="484500" cy="314400"/>
          </a:xfrm>
          <a:prstGeom prst="straightConnector1">
            <a:avLst/>
          </a:prstGeom>
          <a:noFill/>
          <a:ln cap="flat" cmpd="sng" w="9525">
            <a:solidFill>
              <a:schemeClr val="dk2"/>
            </a:solidFill>
            <a:prstDash val="solid"/>
            <a:round/>
            <a:headEnd len="med" w="med" type="none"/>
            <a:tailEnd len="med" w="med" type="triangle"/>
          </a:ln>
        </p:spPr>
      </p:cxnSp>
      <p:pic>
        <p:nvPicPr>
          <p:cNvPr id="401" name="Shape 401"/>
          <p:cNvPicPr preferRelativeResize="0"/>
          <p:nvPr/>
        </p:nvPicPr>
        <p:blipFill rotWithShape="1">
          <a:blip r:embed="rId5">
            <a:alphaModFix/>
          </a:blip>
          <a:srcRect b="16056" l="33998" r="39668" t="19692"/>
          <a:stretch/>
        </p:blipFill>
        <p:spPr>
          <a:xfrm>
            <a:off x="7081175" y="2297100"/>
            <a:ext cx="1997376" cy="2741232"/>
          </a:xfrm>
          <a:prstGeom prst="rect">
            <a:avLst/>
          </a:prstGeom>
          <a:noFill/>
          <a:ln>
            <a:noFill/>
          </a:ln>
        </p:spPr>
      </p:pic>
      <p:cxnSp>
        <p:nvCxnSpPr>
          <p:cNvPr id="402" name="Shape 402"/>
          <p:cNvCxnSpPr/>
          <p:nvPr/>
        </p:nvCxnSpPr>
        <p:spPr>
          <a:xfrm>
            <a:off x="6681550" y="2207100"/>
            <a:ext cx="529200" cy="90000"/>
          </a:xfrm>
          <a:prstGeom prst="straightConnector1">
            <a:avLst/>
          </a:prstGeom>
          <a:noFill/>
          <a:ln cap="flat" cmpd="sng" w="9525">
            <a:solidFill>
              <a:schemeClr val="dk2"/>
            </a:solidFill>
            <a:prstDash val="solid"/>
            <a:round/>
            <a:headEnd len="med" w="med" type="none"/>
            <a:tailEnd len="med" w="med" type="triangle"/>
          </a:ln>
        </p:spPr>
      </p:cxnSp>
      <p:sp>
        <p:nvSpPr>
          <p:cNvPr id="403" name="Shape 403"/>
          <p:cNvSpPr txBox="1"/>
          <p:nvPr/>
        </p:nvSpPr>
        <p:spPr>
          <a:xfrm>
            <a:off x="7157400" y="671013"/>
            <a:ext cx="1856700" cy="1501800"/>
          </a:xfrm>
          <a:prstGeom prst="rect">
            <a:avLst/>
          </a:prstGeom>
          <a:noFill/>
          <a:ln>
            <a:noFill/>
          </a:ln>
        </p:spPr>
        <p:txBody>
          <a:bodyPr anchorCtr="0" anchor="t" bIns="91425" lIns="91425" spcFirstLastPara="1" rIns="91425" wrap="square" tIns="91425">
            <a:noAutofit/>
          </a:bodyPr>
          <a:lstStyle/>
          <a:p>
            <a:pPr indent="0" lvl="0" marL="0" rtl="0">
              <a:spcBef>
                <a:spcPts val="0"/>
              </a:spcBef>
              <a:spcAft>
                <a:spcPts val="0"/>
              </a:spcAft>
              <a:buNone/>
            </a:pPr>
            <a:r>
              <a:rPr lang="en-GB" sz="1200"/>
              <a:t>Search bar makes it easier for users to find the information that they are after.</a:t>
            </a:r>
            <a:br>
              <a:rPr lang="en-GB" sz="1200"/>
            </a:br>
            <a:br>
              <a:rPr lang="en-GB" sz="1200"/>
            </a:br>
            <a:r>
              <a:rPr lang="en-GB" sz="1200"/>
              <a:t>Each page is vertically scrollable.</a:t>
            </a:r>
            <a:endParaRPr sz="12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Shape 408"/>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GB"/>
              <a:t>Conclusion</a:t>
            </a:r>
            <a:endParaRPr b="1"/>
          </a:p>
        </p:txBody>
      </p:sp>
      <p:sp>
        <p:nvSpPr>
          <p:cNvPr id="409" name="Shape 409"/>
          <p:cNvSpPr txBox="1"/>
          <p:nvPr>
            <p:ph idx="1" type="body"/>
          </p:nvPr>
        </p:nvSpPr>
        <p:spPr>
          <a:xfrm>
            <a:off x="311700" y="562875"/>
            <a:ext cx="8520600" cy="45852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100">
                <a:solidFill>
                  <a:srgbClr val="000000"/>
                </a:solidFill>
              </a:rPr>
              <a:t>This presentation has shown the concepts used in the design process to produce a primary preliminary design for the REMIT 10 Inc. SmartGarden App. In order to produce a design that satisfies the needs and wants of the varied users, an analysis of user tasks was carried out prior to the sketching process. </a:t>
            </a:r>
            <a:endParaRPr sz="1100">
              <a:solidFill>
                <a:srgbClr val="000000"/>
              </a:solidFill>
            </a:endParaRPr>
          </a:p>
          <a:p>
            <a:pPr indent="0" lvl="0" marL="0">
              <a:lnSpc>
                <a:spcPct val="100000"/>
              </a:lnSpc>
              <a:spcBef>
                <a:spcPts val="800"/>
              </a:spcBef>
              <a:spcAft>
                <a:spcPts val="0"/>
              </a:spcAft>
              <a:buNone/>
            </a:pPr>
            <a:r>
              <a:rPr lang="en-GB" sz="1100">
                <a:solidFill>
                  <a:srgbClr val="000000"/>
                </a:solidFill>
              </a:rPr>
              <a:t>The first step of this analysis was to create realistic and accurate scenarios to reflect a number of situations that potential REMIT 10 customers may be faced with and the tasks they wish to complete when using a smart-garden application. Based on the design brief and scenarios, a list of tasks that are important to the user was created and categorized by relevant elements (water, air, light and soil) and topics (information). This list of tasks was analysed and ranked on how frequently the user would carry them out and how important they are to the user, in order to establish which features should be prioritised in the design sketches. </a:t>
            </a:r>
            <a:endParaRPr sz="1100">
              <a:solidFill>
                <a:srgbClr val="000000"/>
              </a:solidFill>
            </a:endParaRPr>
          </a:p>
          <a:p>
            <a:pPr indent="0" lvl="0" marL="0">
              <a:lnSpc>
                <a:spcPct val="100000"/>
              </a:lnSpc>
              <a:spcBef>
                <a:spcPts val="800"/>
              </a:spcBef>
              <a:spcAft>
                <a:spcPts val="0"/>
              </a:spcAft>
              <a:buNone/>
            </a:pPr>
            <a:r>
              <a:rPr lang="en-GB" sz="1100">
                <a:solidFill>
                  <a:srgbClr val="000000"/>
                </a:solidFill>
              </a:rPr>
              <a:t>Following the frequency analysis, each team member of Better Solutions™ produced a preliminary design alternative. These five designs were evaluated, with the relative merits of each assessed and summarized into a list of pros and cons. Each design was also measured on how successfully it achieved the requirements set in the user scenarios, and the risks the user may encounter when using them.The best design concepts from each alternative design were selected and combined to produce a primary preliminary design which satisfies all tasks and user scenarios determined earlier in the process.</a:t>
            </a:r>
            <a:endParaRPr sz="1100">
              <a:solidFill>
                <a:srgbClr val="000000"/>
              </a:solidFill>
            </a:endParaRPr>
          </a:p>
          <a:p>
            <a:pPr indent="0" lvl="0" marL="0" rtl="0">
              <a:lnSpc>
                <a:spcPct val="100000"/>
              </a:lnSpc>
              <a:spcBef>
                <a:spcPts val="800"/>
              </a:spcBef>
              <a:spcAft>
                <a:spcPts val="0"/>
              </a:spcAft>
              <a:buNone/>
            </a:pPr>
            <a:r>
              <a:rPr lang="en-GB" sz="1100">
                <a:solidFill>
                  <a:srgbClr val="000000"/>
                </a:solidFill>
              </a:rPr>
              <a:t>In the process of producing this primary preliminary design, multiple stages of development were carried out which involved discussion, comparison and collaboration. </a:t>
            </a:r>
            <a:r>
              <a:rPr lang="en-GB" sz="1100">
                <a:solidFill>
                  <a:schemeClr val="dk1"/>
                </a:solidFill>
              </a:rPr>
              <a:t>The following design features demonstrate some of the adjustments made through this final process:</a:t>
            </a:r>
            <a:endParaRPr sz="1100">
              <a:solidFill>
                <a:schemeClr val="dk1"/>
              </a:solidFill>
            </a:endParaRPr>
          </a:p>
          <a:p>
            <a:pPr indent="-298450" lvl="0" marL="457200" rtl="0">
              <a:lnSpc>
                <a:spcPct val="100000"/>
              </a:lnSpc>
              <a:spcBef>
                <a:spcPts val="800"/>
              </a:spcBef>
              <a:spcAft>
                <a:spcPts val="0"/>
              </a:spcAft>
              <a:buClr>
                <a:schemeClr val="dk1"/>
              </a:buClr>
              <a:buSzPts val="1100"/>
              <a:buChar char="●"/>
            </a:pPr>
            <a:r>
              <a:rPr lang="en-GB" sz="1100">
                <a:solidFill>
                  <a:schemeClr val="dk1"/>
                </a:solidFill>
              </a:rPr>
              <a:t>Originally the menu shortcuts were considered to be on the right hand side of the screen, but this was later changed as having it on the left seemed more practical and may reduce accidental clicks on the shortcuts as the left side is harder for right-handed people to accidentally click.</a:t>
            </a:r>
            <a:endParaRPr sz="1100">
              <a:solidFill>
                <a:schemeClr val="dk1"/>
              </a:solidFill>
            </a:endParaRPr>
          </a:p>
          <a:p>
            <a:pPr indent="-298450" lvl="0" marL="457200" rtl="0">
              <a:lnSpc>
                <a:spcPct val="100000"/>
              </a:lnSpc>
              <a:spcBef>
                <a:spcPts val="800"/>
              </a:spcBef>
              <a:spcAft>
                <a:spcPts val="0"/>
              </a:spcAft>
              <a:buClr>
                <a:schemeClr val="dk1"/>
              </a:buClr>
              <a:buSzPts val="1100"/>
              <a:buChar char="●"/>
            </a:pPr>
            <a:r>
              <a:rPr lang="en-GB" sz="1100">
                <a:solidFill>
                  <a:schemeClr val="dk1"/>
                </a:solidFill>
              </a:rPr>
              <a:t>The order of the menu options was considered with the rationale of what components the users think are important and what are they likely to use frequently.</a:t>
            </a:r>
            <a:endParaRPr sz="1100">
              <a:solidFill>
                <a:schemeClr val="dk1"/>
              </a:solidFill>
            </a:endParaRPr>
          </a:p>
          <a:p>
            <a:pPr indent="0" lvl="0" marL="0">
              <a:lnSpc>
                <a:spcPct val="100000"/>
              </a:lnSpc>
              <a:spcBef>
                <a:spcPts val="300"/>
              </a:spcBef>
              <a:spcAft>
                <a:spcPts val="800"/>
              </a:spcAft>
              <a:buNone/>
            </a:pPr>
            <a:r>
              <a:t/>
            </a:r>
            <a:endParaRPr sz="1100">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Conclusion (continued)</a:t>
            </a:r>
            <a:endParaRPr b="1"/>
          </a:p>
        </p:txBody>
      </p:sp>
      <p:sp>
        <p:nvSpPr>
          <p:cNvPr id="415" name="Shape 415"/>
          <p:cNvSpPr txBox="1"/>
          <p:nvPr>
            <p:ph idx="1" type="body"/>
          </p:nvPr>
        </p:nvSpPr>
        <p:spPr>
          <a:xfrm>
            <a:off x="211650" y="696050"/>
            <a:ext cx="8818200" cy="4299600"/>
          </a:xfrm>
          <a:prstGeom prst="rect">
            <a:avLst/>
          </a:prstGeom>
        </p:spPr>
        <p:txBody>
          <a:bodyPr anchorCtr="0" anchor="t" bIns="91425" lIns="91425" spcFirstLastPara="1" rIns="91425" wrap="square" tIns="91425">
            <a:noAutofit/>
          </a:bodyPr>
          <a:lstStyle/>
          <a:p>
            <a:pPr indent="-298450" lvl="0" marL="457200" rtl="0">
              <a:lnSpc>
                <a:spcPct val="100000"/>
              </a:lnSpc>
              <a:spcBef>
                <a:spcPts val="0"/>
              </a:spcBef>
              <a:spcAft>
                <a:spcPts val="0"/>
              </a:spcAft>
              <a:buClr>
                <a:schemeClr val="dk1"/>
              </a:buClr>
              <a:buSzPts val="1100"/>
              <a:buChar char="●"/>
            </a:pPr>
            <a:r>
              <a:rPr lang="en-GB" sz="1100">
                <a:solidFill>
                  <a:schemeClr val="dk1"/>
                </a:solidFill>
              </a:rPr>
              <a:t>The name of the controls feature was originally Status but this was changed since the words Status and Statistics are very similar to each other which may confuse users. Also status intuitively seems to be more informational whilst controls intuitively makes users think that they can change or modify something if they click on that page.</a:t>
            </a:r>
            <a:endParaRPr sz="1100">
              <a:solidFill>
                <a:schemeClr val="dk1"/>
              </a:solidFill>
            </a:endParaRPr>
          </a:p>
          <a:p>
            <a:pPr indent="-298450" lvl="0" marL="457200" rtl="0">
              <a:lnSpc>
                <a:spcPct val="100000"/>
              </a:lnSpc>
              <a:spcBef>
                <a:spcPts val="300"/>
              </a:spcBef>
              <a:spcAft>
                <a:spcPts val="0"/>
              </a:spcAft>
              <a:buClr>
                <a:schemeClr val="dk1"/>
              </a:buClr>
              <a:buSzPts val="1100"/>
              <a:buChar char="●"/>
            </a:pPr>
            <a:r>
              <a:rPr lang="en-GB" sz="1100">
                <a:solidFill>
                  <a:schemeClr val="dk1"/>
                </a:solidFill>
              </a:rPr>
              <a:t>Easily accessible shortcuts on each page via the menu bar increases usability for the consumers, and whilst learning they can click on the top left shortcut to see the linked page names to increase learnability for those new to the app.</a:t>
            </a:r>
            <a:endParaRPr sz="1100">
              <a:solidFill>
                <a:schemeClr val="dk1"/>
              </a:solidFill>
            </a:endParaRPr>
          </a:p>
          <a:p>
            <a:pPr indent="-298450" lvl="0" marL="457200" rtl="0">
              <a:lnSpc>
                <a:spcPct val="100000"/>
              </a:lnSpc>
              <a:spcBef>
                <a:spcPts val="300"/>
              </a:spcBef>
              <a:spcAft>
                <a:spcPts val="0"/>
              </a:spcAft>
              <a:buClr>
                <a:schemeClr val="dk1"/>
              </a:buClr>
              <a:buSzPts val="1100"/>
              <a:buChar char="●"/>
            </a:pPr>
            <a:r>
              <a:rPr lang="en-GB" sz="1100">
                <a:solidFill>
                  <a:schemeClr val="dk1"/>
                </a:solidFill>
              </a:rPr>
              <a:t>The app was made as user-friendly as possible with coherent designs throughout the app, icons to attract users and buttons being distinguished from other texts using full uppercase letters on all them. Also expansion/contraction buttons help usability for consumers by decreasing the amount of scrolling they need to do to get to specific part of the page they want.</a:t>
            </a:r>
            <a:endParaRPr sz="1100">
              <a:solidFill>
                <a:schemeClr val="dk1"/>
              </a:solidFill>
            </a:endParaRPr>
          </a:p>
          <a:p>
            <a:pPr indent="-298450" lvl="0" marL="457200" rtl="0">
              <a:lnSpc>
                <a:spcPct val="100000"/>
              </a:lnSpc>
              <a:spcBef>
                <a:spcPts val="300"/>
              </a:spcBef>
              <a:spcAft>
                <a:spcPts val="0"/>
              </a:spcAft>
              <a:buClr>
                <a:schemeClr val="dk1"/>
              </a:buClr>
              <a:buSzPts val="1100"/>
              <a:buChar char="●"/>
            </a:pPr>
            <a:r>
              <a:rPr lang="en-GB" sz="1100">
                <a:solidFill>
                  <a:schemeClr val="dk1"/>
                </a:solidFill>
              </a:rPr>
              <a:t>The app was made easy for first time gardeners by including the hints and tips feature to encourage skill and knowledge development.</a:t>
            </a:r>
            <a:endParaRPr sz="1100">
              <a:solidFill>
                <a:schemeClr val="dk1"/>
              </a:solidFill>
            </a:endParaRPr>
          </a:p>
          <a:p>
            <a:pPr indent="-298450" lvl="0" marL="457200" rtl="0">
              <a:lnSpc>
                <a:spcPct val="100000"/>
              </a:lnSpc>
              <a:spcBef>
                <a:spcPts val="300"/>
              </a:spcBef>
              <a:spcAft>
                <a:spcPts val="0"/>
              </a:spcAft>
              <a:buClr>
                <a:schemeClr val="dk1"/>
              </a:buClr>
              <a:buSzPts val="1100"/>
              <a:buChar char="●"/>
            </a:pPr>
            <a:r>
              <a:rPr lang="en-GB" sz="1100">
                <a:solidFill>
                  <a:schemeClr val="dk1"/>
                </a:solidFill>
              </a:rPr>
              <a:t>Reminders on the home page make it easy for users to plan/remember gardening tasks, increasing the usability by alerting users of tasks they need to do in order to maintain a healthy garden.</a:t>
            </a:r>
            <a:endParaRPr sz="1100">
              <a:solidFill>
                <a:schemeClr val="dk1"/>
              </a:solidFill>
            </a:endParaRPr>
          </a:p>
          <a:p>
            <a:pPr indent="-298450" lvl="0" marL="457200" rtl="0">
              <a:lnSpc>
                <a:spcPct val="100000"/>
              </a:lnSpc>
              <a:spcBef>
                <a:spcPts val="300"/>
              </a:spcBef>
              <a:spcAft>
                <a:spcPts val="0"/>
              </a:spcAft>
              <a:buClr>
                <a:schemeClr val="dk1"/>
              </a:buClr>
              <a:buSzPts val="1100"/>
              <a:buChar char="●"/>
            </a:pPr>
            <a:r>
              <a:rPr b="1" lang="en-GB" sz="1100">
                <a:solidFill>
                  <a:schemeClr val="dk1"/>
                </a:solidFill>
              </a:rPr>
              <a:t>RISK</a:t>
            </a:r>
            <a:r>
              <a:rPr lang="en-GB" sz="1100">
                <a:solidFill>
                  <a:schemeClr val="dk1"/>
                </a:solidFill>
              </a:rPr>
              <a:t> - there is potential users to forget to delete their notifications on the homepage, which could make it easier to accidentally click one of the reminders and be transferred to the linked page when they didn’t want to, so users need to manage their own notifications.</a:t>
            </a:r>
            <a:endParaRPr sz="1100">
              <a:solidFill>
                <a:schemeClr val="dk1"/>
              </a:solidFill>
            </a:endParaRPr>
          </a:p>
          <a:p>
            <a:pPr indent="-298450" lvl="0" marL="457200" rtl="0">
              <a:lnSpc>
                <a:spcPct val="100000"/>
              </a:lnSpc>
              <a:spcBef>
                <a:spcPts val="300"/>
              </a:spcBef>
              <a:spcAft>
                <a:spcPts val="0"/>
              </a:spcAft>
              <a:buClr>
                <a:schemeClr val="dk1"/>
              </a:buClr>
              <a:buSzPts val="1100"/>
              <a:buChar char="●"/>
            </a:pPr>
            <a:r>
              <a:rPr b="1" lang="en-GB" sz="1100">
                <a:solidFill>
                  <a:schemeClr val="dk1"/>
                </a:solidFill>
              </a:rPr>
              <a:t>RISK</a:t>
            </a:r>
            <a:r>
              <a:rPr lang="en-GB" sz="1100">
                <a:solidFill>
                  <a:schemeClr val="dk1"/>
                </a:solidFill>
              </a:rPr>
              <a:t> - there is potential for the app to use a lot of memory space on the device with the need to download the information for hints and tips in order for users to be able to access this function offline.</a:t>
            </a:r>
            <a:endParaRPr sz="1100">
              <a:solidFill>
                <a:schemeClr val="dk1"/>
              </a:solidFill>
            </a:endParaRPr>
          </a:p>
          <a:p>
            <a:pPr indent="0" lvl="0" marL="0" rtl="0">
              <a:lnSpc>
                <a:spcPct val="100000"/>
              </a:lnSpc>
              <a:spcBef>
                <a:spcPts val="300"/>
              </a:spcBef>
              <a:spcAft>
                <a:spcPts val="0"/>
              </a:spcAft>
              <a:buNone/>
            </a:pPr>
            <a:r>
              <a:t/>
            </a:r>
            <a:endParaRPr sz="1200">
              <a:solidFill>
                <a:schemeClr val="dk1"/>
              </a:solidFill>
            </a:endParaRPr>
          </a:p>
          <a:p>
            <a:pPr indent="0" lvl="0" marL="0" rtl="0">
              <a:lnSpc>
                <a:spcPct val="100000"/>
              </a:lnSpc>
              <a:spcBef>
                <a:spcPts val="300"/>
              </a:spcBef>
              <a:spcAft>
                <a:spcPts val="300"/>
              </a:spcAft>
              <a:buNone/>
            </a:pPr>
            <a:r>
              <a:rPr lang="en-GB" sz="1200">
                <a:solidFill>
                  <a:schemeClr val="dk1"/>
                </a:solidFill>
              </a:rPr>
              <a:t>Overall, Better Solutions™ has produced a design that puts users requirements first, while maintaining a simple and functional application. Through incorporating REMIT 10 Inc’s patented smart protocols, this application design will provide the company with a competitive advantage in the emerging smart-garden market.</a:t>
            </a:r>
            <a:endParaRPr sz="12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sp>
        <p:nvSpPr>
          <p:cNvPr id="67" name="Shape 67"/>
          <p:cNvSpPr txBox="1"/>
          <p:nvPr>
            <p:ph idx="1" type="body"/>
          </p:nvPr>
        </p:nvSpPr>
        <p:spPr>
          <a:xfrm>
            <a:off x="311700" y="789125"/>
            <a:ext cx="8520600" cy="43893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sz="1300">
                <a:solidFill>
                  <a:srgbClr val="000000"/>
                </a:solidFill>
              </a:rPr>
              <a:t>With an emerging market for integrated control and monitoring of ‘smart-gardens’, REMIT 10 Inc, an international gardening-supplies company, is exploring the option to provide an application which interacts with smart-gardens including small hydroponic centres. Through the use of smart protocols patented by REMIT 10, the application is intended to make use of a wide range of garden sensors and actuators installed in a user’s garden which provide a basic description of their capabilities, status and precise locations. Sensors that detect factors such as temperature, rainfall, pH levels and humidity will be used to provide users with detailed garden statistics for both present and past conditions, as well predictions for future conditions and weather forecasts. The application will also allow users to activate and control heating, lighting and shading capabilities as well as water and feed systems to differing garden components.</a:t>
            </a:r>
            <a:endParaRPr sz="1300">
              <a:solidFill>
                <a:srgbClr val="000000"/>
              </a:solidFill>
            </a:endParaRPr>
          </a:p>
          <a:p>
            <a:pPr indent="0" lvl="0" marL="0" rtl="0">
              <a:lnSpc>
                <a:spcPct val="100000"/>
              </a:lnSpc>
              <a:spcBef>
                <a:spcPts val="0"/>
              </a:spcBef>
              <a:spcAft>
                <a:spcPts val="0"/>
              </a:spcAft>
              <a:buNone/>
            </a:pPr>
            <a:r>
              <a:t/>
            </a:r>
            <a:endParaRPr sz="1300">
              <a:solidFill>
                <a:srgbClr val="000000"/>
              </a:solidFill>
            </a:endParaRPr>
          </a:p>
          <a:p>
            <a:pPr indent="0" lvl="0" marL="0" rtl="0">
              <a:lnSpc>
                <a:spcPct val="100000"/>
              </a:lnSpc>
              <a:spcBef>
                <a:spcPts val="0"/>
              </a:spcBef>
              <a:spcAft>
                <a:spcPts val="0"/>
              </a:spcAft>
              <a:buNone/>
            </a:pPr>
            <a:r>
              <a:rPr lang="en-GB" sz="1300">
                <a:solidFill>
                  <a:srgbClr val="000000"/>
                </a:solidFill>
              </a:rPr>
              <a:t>In order to satisfy the requirements of the REMIT 10’s CEO, numerous stages of the design process have been carried out shown in slides following. These include identifying a number of scenarios to represent common situations which potential REMIT 10 smart-garden customers could be faced with </a:t>
            </a:r>
            <a:r>
              <a:rPr lang="en-GB" sz="1300">
                <a:solidFill>
                  <a:srgbClr val="000000"/>
                </a:solidFill>
              </a:rPr>
              <a:t>and categorising those user tasks</a:t>
            </a:r>
            <a:r>
              <a:rPr lang="en-GB" sz="1300">
                <a:solidFill>
                  <a:srgbClr val="000000"/>
                </a:solidFill>
              </a:rPr>
              <a:t>. These tasks and scenarios were then further analysed by determining their frequency and importance. Using the results from this analysis, a range of possible sketch based design solutions were generated and evaluated against each other. A primary design suggestion was then developed using the best aspects of these initial designs in order to produce the most successful solution that gives the company a competitive advantage and improves user experience.</a:t>
            </a:r>
            <a:endParaRPr>
              <a:solidFill>
                <a:srgbClr val="000000"/>
              </a:solidFill>
            </a:endParaRPr>
          </a:p>
        </p:txBody>
      </p:sp>
      <p:sp>
        <p:nvSpPr>
          <p:cNvPr id="68" name="Shape 68"/>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Introduction</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type="title"/>
          </p:nvPr>
        </p:nvSpPr>
        <p:spPr>
          <a:xfrm>
            <a:off x="311700" y="640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Team Contributions</a:t>
            </a:r>
            <a:endParaRPr b="1"/>
          </a:p>
        </p:txBody>
      </p:sp>
      <p:sp>
        <p:nvSpPr>
          <p:cNvPr id="421" name="Shape 421"/>
          <p:cNvSpPr txBox="1"/>
          <p:nvPr>
            <p:ph idx="1" type="body"/>
          </p:nvPr>
        </p:nvSpPr>
        <p:spPr>
          <a:xfrm>
            <a:off x="311700" y="636725"/>
            <a:ext cx="8403900" cy="43194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sz="1300">
                <a:solidFill>
                  <a:srgbClr val="000000"/>
                </a:solidFill>
              </a:rPr>
              <a:t>Mel Cresswell</a:t>
            </a:r>
            <a:r>
              <a:rPr lang="en-GB" sz="1300">
                <a:solidFill>
                  <a:srgbClr val="000000"/>
                </a:solidFill>
              </a:rPr>
              <a:t>: </a:t>
            </a:r>
            <a:r>
              <a:rPr lang="en-GB" sz="1300">
                <a:solidFill>
                  <a:schemeClr val="dk1"/>
                </a:solidFill>
              </a:rPr>
              <a:t>abstract, </a:t>
            </a:r>
            <a:r>
              <a:rPr lang="en-GB" sz="1300">
                <a:solidFill>
                  <a:srgbClr val="000000"/>
                </a:solidFill>
              </a:rPr>
              <a:t>task identification, c</a:t>
            </a:r>
            <a:r>
              <a:rPr lang="en-GB" sz="1300">
                <a:solidFill>
                  <a:srgbClr val="000000"/>
                </a:solidFill>
              </a:rPr>
              <a:t>ategories of tasks, </a:t>
            </a:r>
            <a:r>
              <a:rPr lang="en-GB" sz="1300">
                <a:solidFill>
                  <a:srgbClr val="000000"/>
                </a:solidFill>
              </a:rPr>
              <a:t>scenarios (1, 3, 6), </a:t>
            </a:r>
            <a:r>
              <a:rPr lang="en-GB" sz="1300">
                <a:solidFill>
                  <a:srgbClr val="000000"/>
                </a:solidFill>
              </a:rPr>
              <a:t>preliminary design 1, </a:t>
            </a:r>
            <a:r>
              <a:rPr lang="en-GB" sz="1300">
                <a:solidFill>
                  <a:srgbClr val="000000"/>
                </a:solidFill>
              </a:rPr>
              <a:t>pros and cons of each design, final design plan, final design sketches (home, menu, weather, hints and tips) and descriptions, </a:t>
            </a:r>
            <a:r>
              <a:rPr lang="en-GB" sz="1300">
                <a:solidFill>
                  <a:schemeClr val="dk1"/>
                </a:solidFill>
              </a:rPr>
              <a:t>conclusion</a:t>
            </a:r>
            <a:endParaRPr sz="1300">
              <a:solidFill>
                <a:srgbClr val="000000"/>
              </a:solidFill>
            </a:endParaRPr>
          </a:p>
          <a:p>
            <a:pPr indent="0" lvl="0" marL="0">
              <a:spcBef>
                <a:spcPts val="0"/>
              </a:spcBef>
              <a:spcAft>
                <a:spcPts val="0"/>
              </a:spcAft>
              <a:buNone/>
            </a:pPr>
            <a:r>
              <a:t/>
            </a:r>
            <a:endParaRPr sz="1300">
              <a:solidFill>
                <a:srgbClr val="000000"/>
              </a:solidFill>
            </a:endParaRPr>
          </a:p>
          <a:p>
            <a:pPr indent="0" lvl="0" marL="0" rtl="0">
              <a:spcBef>
                <a:spcPts val="0"/>
              </a:spcBef>
              <a:spcAft>
                <a:spcPts val="0"/>
              </a:spcAft>
              <a:buNone/>
            </a:pPr>
            <a:r>
              <a:rPr b="1" lang="en-GB" sz="1300">
                <a:solidFill>
                  <a:srgbClr val="000000"/>
                </a:solidFill>
              </a:rPr>
              <a:t>Isabelle Lynch</a:t>
            </a:r>
            <a:r>
              <a:rPr lang="en-GB" sz="1300">
                <a:solidFill>
                  <a:srgbClr val="000000"/>
                </a:solidFill>
              </a:rPr>
              <a:t>: abstract, introduction, executive summary, task identification, scenarios (2, 5, 6), preliminary design 3, pros and cons of each design, final design plan, final design sketches (controls) and descriptions, conclusion</a:t>
            </a:r>
            <a:endParaRPr sz="1300">
              <a:solidFill>
                <a:srgbClr val="000000"/>
              </a:solidFill>
            </a:endParaRPr>
          </a:p>
          <a:p>
            <a:pPr indent="0" lvl="0" marL="0" rtl="0">
              <a:spcBef>
                <a:spcPts val="0"/>
              </a:spcBef>
              <a:spcAft>
                <a:spcPts val="0"/>
              </a:spcAft>
              <a:buNone/>
            </a:pPr>
            <a:r>
              <a:t/>
            </a:r>
            <a:endParaRPr sz="1300">
              <a:solidFill>
                <a:srgbClr val="000000"/>
              </a:solidFill>
            </a:endParaRPr>
          </a:p>
          <a:p>
            <a:pPr indent="0" lvl="0" marL="0" rtl="0">
              <a:spcBef>
                <a:spcPts val="0"/>
              </a:spcBef>
              <a:spcAft>
                <a:spcPts val="0"/>
              </a:spcAft>
              <a:buNone/>
            </a:pPr>
            <a:r>
              <a:rPr b="1" lang="en-GB" sz="1300">
                <a:solidFill>
                  <a:srgbClr val="000000"/>
                </a:solidFill>
              </a:rPr>
              <a:t>Nicole Steinke</a:t>
            </a:r>
            <a:r>
              <a:rPr lang="en-GB" sz="1300">
                <a:solidFill>
                  <a:srgbClr val="000000"/>
                </a:solidFill>
              </a:rPr>
              <a:t>: </a:t>
            </a:r>
            <a:r>
              <a:rPr lang="en-GB" sz="1300">
                <a:solidFill>
                  <a:schemeClr val="dk1"/>
                </a:solidFill>
              </a:rPr>
              <a:t>abstract, </a:t>
            </a:r>
            <a:r>
              <a:rPr lang="en-GB" sz="1300">
                <a:solidFill>
                  <a:srgbClr val="000000"/>
                </a:solidFill>
              </a:rPr>
              <a:t>task identification, scenarios (1, 2, 3, 5, 6), preliminary design 4, pros and cons of each design, final design plan, final design sketches (timers) and descriptions, </a:t>
            </a:r>
            <a:endParaRPr sz="1300">
              <a:solidFill>
                <a:srgbClr val="000000"/>
              </a:solidFill>
            </a:endParaRPr>
          </a:p>
          <a:p>
            <a:pPr indent="0" lvl="0" marL="0" rtl="0">
              <a:spcBef>
                <a:spcPts val="0"/>
              </a:spcBef>
              <a:spcAft>
                <a:spcPts val="0"/>
              </a:spcAft>
              <a:buNone/>
            </a:pPr>
            <a:r>
              <a:t/>
            </a:r>
            <a:endParaRPr sz="1300">
              <a:solidFill>
                <a:srgbClr val="000000"/>
              </a:solidFill>
            </a:endParaRPr>
          </a:p>
          <a:p>
            <a:pPr indent="0" lvl="0" marL="0" rtl="0">
              <a:spcBef>
                <a:spcPts val="0"/>
              </a:spcBef>
              <a:spcAft>
                <a:spcPts val="0"/>
              </a:spcAft>
              <a:buNone/>
            </a:pPr>
            <a:r>
              <a:rPr b="1" lang="en-GB" sz="1300">
                <a:solidFill>
                  <a:srgbClr val="000000"/>
                </a:solidFill>
              </a:rPr>
              <a:t>Alexis Sy</a:t>
            </a:r>
            <a:r>
              <a:rPr lang="en-GB" sz="1300">
                <a:solidFill>
                  <a:srgbClr val="000000"/>
                </a:solidFill>
              </a:rPr>
              <a:t>: task identification, importance of tasks, scenarios (4, 6), preliminary design 2, pros and cons of each design, final design plan, final design sketches (statistics) and descriptions, conclusion</a:t>
            </a:r>
            <a:endParaRPr sz="1300">
              <a:solidFill>
                <a:srgbClr val="000000"/>
              </a:solidFill>
            </a:endParaRPr>
          </a:p>
          <a:p>
            <a:pPr indent="0" lvl="0" marL="0" rtl="0">
              <a:spcBef>
                <a:spcPts val="0"/>
              </a:spcBef>
              <a:spcAft>
                <a:spcPts val="0"/>
              </a:spcAft>
              <a:buNone/>
            </a:pPr>
            <a:r>
              <a:t/>
            </a:r>
            <a:endParaRPr sz="1300">
              <a:solidFill>
                <a:srgbClr val="000000"/>
              </a:solidFill>
            </a:endParaRPr>
          </a:p>
          <a:p>
            <a:pPr indent="0" lvl="0" marL="0" rtl="0">
              <a:spcBef>
                <a:spcPts val="0"/>
              </a:spcBef>
              <a:spcAft>
                <a:spcPts val="0"/>
              </a:spcAft>
              <a:buClr>
                <a:srgbClr val="000000"/>
              </a:buClr>
              <a:buSzPts val="1100"/>
              <a:buFont typeface="Arial"/>
              <a:buNone/>
            </a:pPr>
            <a:r>
              <a:rPr b="1" lang="en-GB" sz="1300">
                <a:solidFill>
                  <a:srgbClr val="000000"/>
                </a:solidFill>
              </a:rPr>
              <a:t>Thomas Eatson</a:t>
            </a:r>
            <a:r>
              <a:rPr lang="en-GB" sz="1300">
                <a:solidFill>
                  <a:srgbClr val="000000"/>
                </a:solidFill>
              </a:rPr>
              <a:t>: </a:t>
            </a:r>
            <a:r>
              <a:rPr lang="en-GB" sz="1300">
                <a:solidFill>
                  <a:schemeClr val="dk1"/>
                </a:solidFill>
              </a:rPr>
              <a:t>abstract, </a:t>
            </a:r>
            <a:r>
              <a:rPr lang="en-GB" sz="1300">
                <a:solidFill>
                  <a:srgbClr val="000000"/>
                </a:solidFill>
              </a:rPr>
              <a:t>task identification, scenarios (1, 3), preliminary design 5, final design sketches (log), </a:t>
            </a:r>
            <a:r>
              <a:rPr lang="en-GB" sz="1300">
                <a:solidFill>
                  <a:schemeClr val="dk1"/>
                </a:solidFill>
              </a:rPr>
              <a:t>conclusion</a:t>
            </a:r>
            <a:endParaRPr sz="1300">
              <a:solidFill>
                <a:srgbClr val="000000"/>
              </a:solidFill>
            </a:endParaRPr>
          </a:p>
          <a:p>
            <a:pPr indent="0" lvl="0" marL="0" rtl="0">
              <a:spcBef>
                <a:spcPts val="0"/>
              </a:spcBef>
              <a:spcAft>
                <a:spcPts val="0"/>
              </a:spcAft>
              <a:buNone/>
            </a:pPr>
            <a:r>
              <a:t/>
            </a:r>
            <a:endParaRPr sz="1300">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Shape 73"/>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User and Task Identification - Scenarios</a:t>
            </a:r>
            <a:endParaRPr b="1"/>
          </a:p>
        </p:txBody>
      </p:sp>
      <p:sp>
        <p:nvSpPr>
          <p:cNvPr id="74" name="Shape 74"/>
          <p:cNvSpPr txBox="1"/>
          <p:nvPr>
            <p:ph idx="1" type="body"/>
          </p:nvPr>
        </p:nvSpPr>
        <p:spPr>
          <a:xfrm>
            <a:off x="311700" y="789125"/>
            <a:ext cx="8520600" cy="4160700"/>
          </a:xfrm>
          <a:prstGeom prst="rect">
            <a:avLst/>
          </a:prstGeom>
        </p:spPr>
        <p:txBody>
          <a:bodyPr anchorCtr="0" anchor="t" bIns="91425" lIns="91425" spcFirstLastPara="1" rIns="91425" wrap="square" tIns="91425">
            <a:noAutofit/>
          </a:bodyPr>
          <a:lstStyle/>
          <a:p>
            <a:pPr indent="0" lvl="0" marL="0">
              <a:lnSpc>
                <a:spcPct val="100000"/>
              </a:lnSpc>
              <a:spcBef>
                <a:spcPts val="0"/>
              </a:spcBef>
              <a:spcAft>
                <a:spcPts val="0"/>
              </a:spcAft>
              <a:buNone/>
            </a:pPr>
            <a:r>
              <a:rPr lang="en-GB">
                <a:solidFill>
                  <a:srgbClr val="000000"/>
                </a:solidFill>
              </a:rPr>
              <a:t>Scenario 1:</a:t>
            </a:r>
            <a:endParaRPr>
              <a:solidFill>
                <a:srgbClr val="000000"/>
              </a:solidFill>
            </a:endParaRPr>
          </a:p>
          <a:p>
            <a:pPr indent="0" lvl="0" marL="0" rtl="0">
              <a:spcBef>
                <a:spcPts val="0"/>
              </a:spcBef>
              <a:spcAft>
                <a:spcPts val="0"/>
              </a:spcAft>
              <a:buNone/>
            </a:pPr>
            <a:r>
              <a:rPr lang="en-GB" sz="1100">
                <a:solidFill>
                  <a:srgbClr val="000000"/>
                </a:solidFill>
              </a:rPr>
              <a:t>Steve has a summer bach in Taupo and wants to make sure his garden is maintained throughout the year so that when he brings his family up in summer it is still looks beautiful and the plants have not died. He wants to be informed of how his garden is growing while they are away to make sure that he and his family can enjoy the garden views while on holiday.</a:t>
            </a:r>
            <a:endParaRPr sz="1100">
              <a:solidFill>
                <a:srgbClr val="000000"/>
              </a:solidFill>
            </a:endParaRPr>
          </a:p>
          <a:p>
            <a:pPr indent="0" lvl="0" marL="0" rtl="0">
              <a:spcBef>
                <a:spcPts val="0"/>
              </a:spcBef>
              <a:spcAft>
                <a:spcPts val="0"/>
              </a:spcAft>
              <a:buNone/>
            </a:pPr>
            <a:r>
              <a:t/>
            </a:r>
            <a:endParaRPr sz="1400">
              <a:solidFill>
                <a:srgbClr val="000000"/>
              </a:solidFill>
            </a:endParaRPr>
          </a:p>
          <a:p>
            <a:pPr indent="0" lvl="0" marL="0">
              <a:lnSpc>
                <a:spcPct val="100000"/>
              </a:lnSpc>
              <a:spcBef>
                <a:spcPts val="0"/>
              </a:spcBef>
              <a:spcAft>
                <a:spcPts val="0"/>
              </a:spcAft>
              <a:buNone/>
            </a:pPr>
            <a:r>
              <a:rPr lang="en-GB">
                <a:solidFill>
                  <a:srgbClr val="000000"/>
                </a:solidFill>
              </a:rPr>
              <a:t>Scenario 2:</a:t>
            </a:r>
            <a:endParaRPr>
              <a:solidFill>
                <a:srgbClr val="000000"/>
              </a:solidFill>
            </a:endParaRPr>
          </a:p>
          <a:p>
            <a:pPr indent="0" lvl="0" marL="0" rtl="0">
              <a:spcBef>
                <a:spcPts val="0"/>
              </a:spcBef>
              <a:spcAft>
                <a:spcPts val="0"/>
              </a:spcAft>
              <a:buNone/>
            </a:pPr>
            <a:r>
              <a:rPr lang="en-GB" sz="1100">
                <a:solidFill>
                  <a:srgbClr val="000000"/>
                </a:solidFill>
              </a:rPr>
              <a:t>Megan has been given the task of trialing a hydroponic garden for a produce company which she works for. Megan thinks this would be a great venture for the company and really wants to the trial to be successful so would like to carefully monitor the garden. She wants to monitor the water and energy consumption, set nutrient feeder timers, and view the temperature, humidity, and sunlight. Megan’s bosses and colleagues also want to be able to track the progress of the hydroponic garden trial along with all their other gardens.</a:t>
            </a:r>
            <a:endParaRPr sz="1100">
              <a:solidFill>
                <a:srgbClr val="000000"/>
              </a:solidFill>
            </a:endParaRPr>
          </a:p>
          <a:p>
            <a:pPr indent="0" lvl="0" marL="0" rtl="0">
              <a:spcBef>
                <a:spcPts val="0"/>
              </a:spcBef>
              <a:spcAft>
                <a:spcPts val="0"/>
              </a:spcAft>
              <a:buClr>
                <a:schemeClr val="dk1"/>
              </a:buClr>
              <a:buSzPts val="1100"/>
              <a:buFont typeface="Arial"/>
              <a:buNone/>
            </a:pPr>
            <a:r>
              <a:t/>
            </a:r>
            <a:endParaRPr sz="1400">
              <a:solidFill>
                <a:srgbClr val="000000"/>
              </a:solidFill>
            </a:endParaRPr>
          </a:p>
          <a:p>
            <a:pPr indent="0" lvl="0" marL="0">
              <a:spcBef>
                <a:spcPts val="0"/>
              </a:spcBef>
              <a:spcAft>
                <a:spcPts val="0"/>
              </a:spcAft>
              <a:buNone/>
            </a:pPr>
            <a:r>
              <a:rPr lang="en-GB">
                <a:solidFill>
                  <a:srgbClr val="000000"/>
                </a:solidFill>
              </a:rPr>
              <a:t>Scenario 3:</a:t>
            </a:r>
            <a:endParaRPr>
              <a:solidFill>
                <a:srgbClr val="000000"/>
              </a:solidFill>
            </a:endParaRPr>
          </a:p>
          <a:p>
            <a:pPr indent="0" lvl="0" marL="0" rtl="0">
              <a:spcBef>
                <a:spcPts val="0"/>
              </a:spcBef>
              <a:spcAft>
                <a:spcPts val="0"/>
              </a:spcAft>
              <a:buClr>
                <a:schemeClr val="dk1"/>
              </a:buClr>
              <a:buSzPts val="1100"/>
              <a:buFont typeface="Arial"/>
              <a:buNone/>
            </a:pPr>
            <a:r>
              <a:rPr lang="en-GB" sz="1100">
                <a:solidFill>
                  <a:srgbClr val="000000"/>
                </a:solidFill>
              </a:rPr>
              <a:t>Barry is a young entrepreneur who wants to grow and sell fruit and vegetables at the local farmers market. He wants to make as much return on his sales as possible so does not want to be wasting unnecessary amounts of feed and fertilizer which are costly for Barry. He wants maximum detail about feeding the plants, soil information and energy use. </a:t>
            </a:r>
            <a:endParaRPr>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Shape 79"/>
          <p:cNvSpPr txBox="1"/>
          <p:nvPr>
            <p:ph type="title"/>
          </p:nvPr>
        </p:nvSpPr>
        <p:spPr>
          <a:xfrm>
            <a:off x="311700" y="140225"/>
            <a:ext cx="85206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User and Task Identification - Scenarios</a:t>
            </a:r>
            <a:endParaRPr b="1"/>
          </a:p>
        </p:txBody>
      </p:sp>
      <p:sp>
        <p:nvSpPr>
          <p:cNvPr id="80" name="Shape 80"/>
          <p:cNvSpPr txBox="1"/>
          <p:nvPr>
            <p:ph idx="1" type="body"/>
          </p:nvPr>
        </p:nvSpPr>
        <p:spPr>
          <a:xfrm>
            <a:off x="311700" y="789125"/>
            <a:ext cx="8520600" cy="41928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None/>
            </a:pPr>
            <a:r>
              <a:rPr lang="en-GB">
                <a:solidFill>
                  <a:srgbClr val="000000"/>
                </a:solidFill>
              </a:rPr>
              <a:t>Scenario 4:</a:t>
            </a:r>
            <a:endParaRPr>
              <a:solidFill>
                <a:srgbClr val="000000"/>
              </a:solidFill>
            </a:endParaRPr>
          </a:p>
          <a:p>
            <a:pPr indent="0" lvl="0" marL="0" rtl="0">
              <a:spcBef>
                <a:spcPts val="0"/>
              </a:spcBef>
              <a:spcAft>
                <a:spcPts val="0"/>
              </a:spcAft>
              <a:buClr>
                <a:schemeClr val="dk1"/>
              </a:buClr>
              <a:buSzPts val="1100"/>
              <a:buFont typeface="Arial"/>
              <a:buNone/>
            </a:pPr>
            <a:r>
              <a:rPr lang="en-GB" sz="1100">
                <a:solidFill>
                  <a:srgbClr val="000000"/>
                </a:solidFill>
              </a:rPr>
              <a:t>Mary is an avid gardener, but as a 70 year old is physically challenged and uses a walking apparatus. She would like a system that keeps her informed of her garden and allows her to maintain her garden without having to maneuver around it and do back breaking work. She also wants a system that is easy for her to use and understand with her minimal experience with technology</a:t>
            </a:r>
            <a:endParaRPr sz="1100">
              <a:solidFill>
                <a:srgbClr val="000000"/>
              </a:solidFill>
            </a:endParaRPr>
          </a:p>
          <a:p>
            <a:pPr indent="0" lvl="0" marL="0" rtl="0">
              <a:spcBef>
                <a:spcPts val="0"/>
              </a:spcBef>
              <a:spcAft>
                <a:spcPts val="0"/>
              </a:spcAft>
              <a:buNone/>
            </a:pPr>
            <a:r>
              <a:t/>
            </a:r>
            <a:endParaRPr sz="1400">
              <a:solidFill>
                <a:srgbClr val="000000"/>
              </a:solidFill>
            </a:endParaRPr>
          </a:p>
          <a:p>
            <a:pPr indent="0" lvl="0" marL="0" rtl="0">
              <a:lnSpc>
                <a:spcPct val="100000"/>
              </a:lnSpc>
              <a:spcBef>
                <a:spcPts val="0"/>
              </a:spcBef>
              <a:spcAft>
                <a:spcPts val="0"/>
              </a:spcAft>
              <a:buNone/>
            </a:pPr>
            <a:r>
              <a:rPr lang="en-GB">
                <a:solidFill>
                  <a:srgbClr val="000000"/>
                </a:solidFill>
              </a:rPr>
              <a:t>Scenario 5:</a:t>
            </a:r>
            <a:endParaRPr>
              <a:solidFill>
                <a:srgbClr val="000000"/>
              </a:solidFill>
            </a:endParaRPr>
          </a:p>
          <a:p>
            <a:pPr indent="0" lvl="0" marL="0" rtl="0">
              <a:spcBef>
                <a:spcPts val="0"/>
              </a:spcBef>
              <a:spcAft>
                <a:spcPts val="0"/>
              </a:spcAft>
              <a:buNone/>
            </a:pPr>
            <a:r>
              <a:rPr lang="en-GB" sz="1100">
                <a:solidFill>
                  <a:srgbClr val="000000"/>
                </a:solidFill>
              </a:rPr>
              <a:t>Lucy is a busy business woman, running a flower empire/garden designing company. She wants her many flowers and shrubs to be watered at 8 am unless it rained overnight. Lucy is normally at work at this time and so can not water the flowers herself. Lucy also wants to know what the expected temperature for overnight is, whether there will be a frost which will destroy her precious flowers, or not. Lucy also has a greenhouse where she grows all her flowers both to use for garden designing and to sell commercially. Lucy wants to keep track of how much sunlight the flowers get, and wants to automatically water and feed them.</a:t>
            </a:r>
            <a:endParaRPr sz="1100">
              <a:solidFill>
                <a:srgbClr val="000000"/>
              </a:solidFill>
            </a:endParaRPr>
          </a:p>
          <a:p>
            <a:pPr indent="0" lvl="0" marL="0" rtl="0">
              <a:spcBef>
                <a:spcPts val="0"/>
              </a:spcBef>
              <a:spcAft>
                <a:spcPts val="0"/>
              </a:spcAft>
              <a:buClr>
                <a:schemeClr val="dk1"/>
              </a:buClr>
              <a:buSzPts val="1100"/>
              <a:buFont typeface="Arial"/>
              <a:buNone/>
            </a:pPr>
            <a:r>
              <a:t/>
            </a:r>
            <a:endParaRPr sz="1400">
              <a:solidFill>
                <a:srgbClr val="000000"/>
              </a:solidFill>
            </a:endParaRPr>
          </a:p>
          <a:p>
            <a:pPr indent="0" lvl="0" marL="0" rtl="0">
              <a:spcBef>
                <a:spcPts val="0"/>
              </a:spcBef>
              <a:spcAft>
                <a:spcPts val="0"/>
              </a:spcAft>
              <a:buNone/>
            </a:pPr>
            <a:r>
              <a:rPr lang="en-GB">
                <a:solidFill>
                  <a:srgbClr val="000000"/>
                </a:solidFill>
              </a:rPr>
              <a:t>Scenario 6:</a:t>
            </a:r>
            <a:endParaRPr>
              <a:solidFill>
                <a:srgbClr val="000000"/>
              </a:solidFill>
            </a:endParaRPr>
          </a:p>
          <a:p>
            <a:pPr indent="0" lvl="0" marL="0" rtl="0">
              <a:spcBef>
                <a:spcPts val="0"/>
              </a:spcBef>
              <a:spcAft>
                <a:spcPts val="0"/>
              </a:spcAft>
              <a:buClr>
                <a:schemeClr val="dk1"/>
              </a:buClr>
              <a:buSzPts val="1100"/>
              <a:buFont typeface="Arial"/>
              <a:buNone/>
            </a:pPr>
            <a:r>
              <a:rPr lang="en-GB" sz="1100">
                <a:solidFill>
                  <a:srgbClr val="000000"/>
                </a:solidFill>
              </a:rPr>
              <a:t>Greg is primary school teacher who wants to teach his students about taking care of a garden and wants the students to have the joy of eating their hard earned produce. Greg wants to show such data like rainfall, sunlight and growth progression to his students. Richard is the caretaker who looks after the garden and needs to be able to control sprinklers, view pH levels and check moisture content so the garden doesn’t die while the kids are on holiday.</a:t>
            </a:r>
            <a:endParaRPr>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Shape 85"/>
          <p:cNvSpPr txBox="1"/>
          <p:nvPr>
            <p:ph idx="1" type="body"/>
          </p:nvPr>
        </p:nvSpPr>
        <p:spPr>
          <a:xfrm>
            <a:off x="481000" y="636725"/>
            <a:ext cx="8271900" cy="3913500"/>
          </a:xfrm>
          <a:prstGeom prst="rect">
            <a:avLst/>
          </a:prstGeom>
        </p:spPr>
        <p:txBody>
          <a:bodyPr anchorCtr="0" anchor="t" bIns="91425" lIns="91425" spcFirstLastPara="1" rIns="91425" wrap="square" tIns="91425">
            <a:noAutofit/>
          </a:bodyPr>
          <a:lstStyle/>
          <a:p>
            <a:pPr indent="0" lvl="0" marL="0" rtl="0">
              <a:lnSpc>
                <a:spcPct val="100000"/>
              </a:lnSpc>
              <a:spcBef>
                <a:spcPts val="0"/>
              </a:spcBef>
              <a:spcAft>
                <a:spcPts val="0"/>
              </a:spcAft>
              <a:buClr>
                <a:schemeClr val="dk1"/>
              </a:buClr>
              <a:buSzPts val="1100"/>
              <a:buFont typeface="Arial"/>
              <a:buNone/>
            </a:pPr>
            <a:r>
              <a:rPr lang="en-GB" sz="1400">
                <a:solidFill>
                  <a:schemeClr val="dk1"/>
                </a:solidFill>
              </a:rPr>
              <a:t>The following lists describe the numerous tasks that are of importance to the potential application users, categorised by a related element or topic.</a:t>
            </a:r>
            <a:endParaRPr sz="1400">
              <a:solidFill>
                <a:schemeClr val="dk1"/>
              </a:solidFill>
            </a:endParaRPr>
          </a:p>
          <a:p>
            <a:pPr indent="0" lvl="0" marL="0" rtl="0">
              <a:spcBef>
                <a:spcPts val="0"/>
              </a:spcBef>
              <a:spcAft>
                <a:spcPts val="0"/>
              </a:spcAft>
              <a:buClr>
                <a:schemeClr val="dk1"/>
              </a:buClr>
              <a:buSzPts val="1100"/>
              <a:buFont typeface="Arial"/>
              <a:buNone/>
            </a:pPr>
            <a:r>
              <a:t/>
            </a:r>
            <a:endParaRPr b="1" sz="1000">
              <a:solidFill>
                <a:schemeClr val="dk1"/>
              </a:solidFill>
            </a:endParaRPr>
          </a:p>
          <a:p>
            <a:pPr indent="0" lvl="0" marL="0" rtl="0">
              <a:spcBef>
                <a:spcPts val="0"/>
              </a:spcBef>
              <a:spcAft>
                <a:spcPts val="0"/>
              </a:spcAft>
              <a:buClr>
                <a:schemeClr val="dk1"/>
              </a:buClr>
              <a:buSzPts val="1100"/>
              <a:buFont typeface="Arial"/>
              <a:buNone/>
            </a:pPr>
            <a:r>
              <a:t/>
            </a:r>
            <a:endParaRPr b="1" sz="1000">
              <a:solidFill>
                <a:schemeClr val="dk1"/>
              </a:solidFill>
            </a:endParaRPr>
          </a:p>
          <a:p>
            <a:pPr indent="0" lvl="0" marL="0" rtl="0">
              <a:spcBef>
                <a:spcPts val="0"/>
              </a:spcBef>
              <a:spcAft>
                <a:spcPts val="0"/>
              </a:spcAft>
              <a:buClr>
                <a:schemeClr val="dk1"/>
              </a:buClr>
              <a:buSzPts val="1100"/>
              <a:buFont typeface="Arial"/>
              <a:buNone/>
            </a:pPr>
            <a:r>
              <a:rPr b="1" lang="en-GB" sz="1100">
                <a:solidFill>
                  <a:schemeClr val="dk1"/>
                </a:solidFill>
              </a:rPr>
              <a:t>Water:</a:t>
            </a:r>
            <a:endParaRPr b="1"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Turn all sprinklers or individual zone sprinklers on and off </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Set timer for sprinklers to turn on at a specific time and to turn off at another specific time and also automatically turn itself off when weather forecast dictates (ie. turn off sprinkler when it is raining)</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Control the level of nutrient feeds  in water system</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Set timer for feeders to turn on at a specific time and turn off at another specific time</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View moisture levels of soil</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View rainfall levels</a:t>
            </a:r>
            <a:endParaRPr sz="1100">
              <a:solidFill>
                <a:schemeClr val="dk1"/>
              </a:solidFill>
            </a:endParaRPr>
          </a:p>
          <a:p>
            <a:pPr indent="0" lvl="0" marL="0" rtl="0">
              <a:spcBef>
                <a:spcPts val="0"/>
              </a:spcBef>
              <a:spcAft>
                <a:spcPts val="0"/>
              </a:spcAft>
              <a:buNone/>
            </a:pPr>
            <a:r>
              <a:t/>
            </a:r>
            <a:endParaRPr sz="1100"/>
          </a:p>
          <a:p>
            <a:pPr indent="0" lvl="0" marL="0" rtl="0">
              <a:spcBef>
                <a:spcPts val="0"/>
              </a:spcBef>
              <a:spcAft>
                <a:spcPts val="0"/>
              </a:spcAft>
              <a:buClr>
                <a:schemeClr val="dk1"/>
              </a:buClr>
              <a:buSzPts val="1100"/>
              <a:buFont typeface="Arial"/>
              <a:buNone/>
            </a:pPr>
            <a:r>
              <a:rPr b="1" lang="en-GB" sz="1100">
                <a:solidFill>
                  <a:schemeClr val="dk1"/>
                </a:solidFill>
              </a:rPr>
              <a:t>Air:</a:t>
            </a:r>
            <a:endParaRPr b="1"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Open all windows or individual zone windows to control airflow (specific task for indoor gardens)</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Set timer for windows to turn open at a specific time and close at another specific time</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View humidity levels of air around garden</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Turn all heaters  or individual zone heaters  on and off (specific task for indoor gardens)</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Set timer for heaters to turn on at a specific time and turn off at another specific time (specific task for indoor gardens)</a:t>
            </a:r>
            <a:endParaRPr sz="1100">
              <a:solidFill>
                <a:schemeClr val="dk1"/>
              </a:solidFill>
            </a:endParaRPr>
          </a:p>
          <a:p>
            <a:pPr indent="-298450" lvl="0" marL="457200" rtl="0">
              <a:spcBef>
                <a:spcPts val="0"/>
              </a:spcBef>
              <a:spcAft>
                <a:spcPts val="0"/>
              </a:spcAft>
              <a:buClr>
                <a:schemeClr val="dk1"/>
              </a:buClr>
              <a:buSzPts val="1100"/>
              <a:buAutoNum type="arabicPeriod"/>
            </a:pPr>
            <a:r>
              <a:rPr lang="en-GB" sz="1100">
                <a:solidFill>
                  <a:schemeClr val="dk1"/>
                </a:solidFill>
              </a:rPr>
              <a:t>Adjust the heating level (specific task for indoor gardens)</a:t>
            </a:r>
            <a:endParaRPr sz="1100">
              <a:solidFill>
                <a:schemeClr val="dk1"/>
              </a:solidFill>
            </a:endParaRPr>
          </a:p>
          <a:p>
            <a:pPr indent="0" lvl="0" marL="0" rtl="0">
              <a:spcBef>
                <a:spcPts val="0"/>
              </a:spcBef>
              <a:spcAft>
                <a:spcPts val="0"/>
              </a:spcAft>
              <a:buNone/>
            </a:pPr>
            <a:r>
              <a:t/>
            </a:r>
            <a:endParaRPr sz="1000"/>
          </a:p>
        </p:txBody>
      </p:sp>
      <p:sp>
        <p:nvSpPr>
          <p:cNvPr id="86" name="Shape 86"/>
          <p:cNvSpPr txBox="1"/>
          <p:nvPr>
            <p:ph type="title"/>
          </p:nvPr>
        </p:nvSpPr>
        <p:spPr>
          <a:xfrm>
            <a:off x="311700" y="64025"/>
            <a:ext cx="88323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rgbClr val="000000"/>
              </a:buClr>
              <a:buSzPts val="1100"/>
              <a:buFont typeface="Arial"/>
              <a:buNone/>
            </a:pPr>
            <a:r>
              <a:rPr b="1" lang="en-GB"/>
              <a:t>User and Task Identification - Categories of Tasks</a:t>
            </a:r>
            <a:endParaRPr b="1"/>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Shape 91"/>
          <p:cNvSpPr txBox="1"/>
          <p:nvPr>
            <p:ph type="title"/>
          </p:nvPr>
        </p:nvSpPr>
        <p:spPr>
          <a:xfrm>
            <a:off x="311700" y="64025"/>
            <a:ext cx="89037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rPr b="1" lang="en-GB"/>
              <a:t>User and Task Identification - Categories of Tasks</a:t>
            </a:r>
            <a:endParaRPr b="1"/>
          </a:p>
        </p:txBody>
      </p:sp>
      <p:sp>
        <p:nvSpPr>
          <p:cNvPr id="92" name="Shape 92"/>
          <p:cNvSpPr txBox="1"/>
          <p:nvPr>
            <p:ph idx="1" type="body"/>
          </p:nvPr>
        </p:nvSpPr>
        <p:spPr>
          <a:xfrm>
            <a:off x="3781775" y="560525"/>
            <a:ext cx="5238000" cy="45459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t/>
            </a:r>
            <a:endParaRPr sz="1000">
              <a:solidFill>
                <a:schemeClr val="dk1"/>
              </a:solidFill>
            </a:endParaRPr>
          </a:p>
          <a:p>
            <a:pPr indent="-292100" lvl="0" marL="457200" rtl="0">
              <a:spcBef>
                <a:spcPts val="0"/>
              </a:spcBef>
              <a:spcAft>
                <a:spcPts val="0"/>
              </a:spcAft>
              <a:buClr>
                <a:schemeClr val="dk1"/>
              </a:buClr>
              <a:buSzPts val="1000"/>
              <a:buChar char="-"/>
            </a:pPr>
            <a:r>
              <a:t/>
            </a:r>
            <a:endParaRPr sz="1000"/>
          </a:p>
        </p:txBody>
      </p:sp>
      <p:sp>
        <p:nvSpPr>
          <p:cNvPr id="93" name="Shape 93"/>
          <p:cNvSpPr txBox="1"/>
          <p:nvPr/>
        </p:nvSpPr>
        <p:spPr>
          <a:xfrm>
            <a:off x="455350" y="636725"/>
            <a:ext cx="8266200" cy="4290600"/>
          </a:xfrm>
          <a:prstGeom prst="rect">
            <a:avLst/>
          </a:prstGeom>
          <a:noFill/>
          <a:ln>
            <a:noFill/>
          </a:ln>
        </p:spPr>
        <p:txBody>
          <a:bodyPr anchorCtr="0" anchor="t" bIns="91425" lIns="91425" spcFirstLastPara="1" rIns="91425" wrap="square" tIns="91425">
            <a:noAutofit/>
          </a:bodyPr>
          <a:lstStyle/>
          <a:p>
            <a:pPr indent="0" lvl="0" marL="0" rtl="0">
              <a:lnSpc>
                <a:spcPct val="115000"/>
              </a:lnSpc>
              <a:spcBef>
                <a:spcPts val="0"/>
              </a:spcBef>
              <a:spcAft>
                <a:spcPts val="0"/>
              </a:spcAft>
              <a:buNone/>
            </a:pPr>
            <a:r>
              <a:rPr b="1" lang="en-GB" sz="1100">
                <a:solidFill>
                  <a:schemeClr val="dk1"/>
                </a:solidFill>
              </a:rPr>
              <a:t>Light:</a:t>
            </a:r>
            <a:endParaRPr b="1"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Turn all lights or individual zone lights  on and off (specific task for indoor gardens with minimal natural light)</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Set timer for lights to turn on at a specific time and turn off at another specific time (specific task for indoor gardens with minimal natural light)</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Adjust the brightness of lights (specific task for indoor gardens with minimal natural light)</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Control shaders to block out natural light</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Set timer for shaders to turn on at a specific time and turn off at another specific time </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Track and view amount of sunlight</a:t>
            </a:r>
            <a:endParaRPr sz="1100">
              <a:solidFill>
                <a:schemeClr val="dk1"/>
              </a:solidFill>
            </a:endParaRPr>
          </a:p>
          <a:p>
            <a:pPr indent="0" lvl="0" marL="0" rtl="0">
              <a:lnSpc>
                <a:spcPct val="115000"/>
              </a:lnSpc>
              <a:spcBef>
                <a:spcPts val="0"/>
              </a:spcBef>
              <a:spcAft>
                <a:spcPts val="0"/>
              </a:spcAft>
              <a:buNone/>
            </a:pPr>
            <a:r>
              <a:t/>
            </a:r>
            <a:endParaRPr sz="1100">
              <a:solidFill>
                <a:schemeClr val="dk1"/>
              </a:solidFill>
            </a:endParaRPr>
          </a:p>
          <a:p>
            <a:pPr indent="0" lvl="0" marL="0" rtl="0">
              <a:lnSpc>
                <a:spcPct val="115000"/>
              </a:lnSpc>
              <a:spcBef>
                <a:spcPts val="0"/>
              </a:spcBef>
              <a:spcAft>
                <a:spcPts val="0"/>
              </a:spcAft>
              <a:buNone/>
            </a:pPr>
            <a:r>
              <a:rPr b="1" lang="en-GB" sz="1100">
                <a:solidFill>
                  <a:schemeClr val="dk1"/>
                </a:solidFill>
              </a:rPr>
              <a:t>Soil:</a:t>
            </a:r>
            <a:endParaRPr b="1"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View pH levels</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View nutrient levels</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Control the level of fertilizer being feeded</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Set timer for fertilizer feeders to turn on at a specific time and turn off at another specific time</a:t>
            </a:r>
            <a:endParaRPr sz="1100">
              <a:solidFill>
                <a:schemeClr val="dk1"/>
              </a:solidFill>
            </a:endParaRPr>
          </a:p>
          <a:p>
            <a:pPr indent="0" lvl="0" marL="0" rtl="0">
              <a:lnSpc>
                <a:spcPct val="115000"/>
              </a:lnSpc>
              <a:spcBef>
                <a:spcPts val="0"/>
              </a:spcBef>
              <a:spcAft>
                <a:spcPts val="0"/>
              </a:spcAft>
              <a:buNone/>
            </a:pPr>
            <a:r>
              <a:t/>
            </a:r>
            <a:endParaRPr sz="1100">
              <a:solidFill>
                <a:schemeClr val="dk1"/>
              </a:solidFill>
            </a:endParaRPr>
          </a:p>
          <a:p>
            <a:pPr indent="0" lvl="0" marL="0" rtl="0">
              <a:lnSpc>
                <a:spcPct val="115000"/>
              </a:lnSpc>
              <a:spcBef>
                <a:spcPts val="0"/>
              </a:spcBef>
              <a:spcAft>
                <a:spcPts val="0"/>
              </a:spcAft>
              <a:buNone/>
            </a:pPr>
            <a:r>
              <a:rPr b="1" lang="en-GB" sz="1100">
                <a:solidFill>
                  <a:schemeClr val="dk1"/>
                </a:solidFill>
              </a:rPr>
              <a:t>Information:</a:t>
            </a:r>
            <a:endParaRPr b="1"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View weather forecast for future and current days</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Gardening tips e.g. what time of year to plant specific plants, what time of the year to prune plants</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Log of specific plants - plug in plant type and date to get estimate of how far along they will be</a:t>
            </a:r>
            <a:endParaRPr sz="1100">
              <a:solidFill>
                <a:schemeClr val="dk1"/>
              </a:solidFill>
            </a:endParaRPr>
          </a:p>
          <a:p>
            <a:pPr indent="-298450" lvl="0" marL="457200" rtl="0">
              <a:lnSpc>
                <a:spcPct val="115000"/>
              </a:lnSpc>
              <a:spcBef>
                <a:spcPts val="0"/>
              </a:spcBef>
              <a:spcAft>
                <a:spcPts val="0"/>
              </a:spcAft>
              <a:buClr>
                <a:schemeClr val="dk1"/>
              </a:buClr>
              <a:buSzPts val="1100"/>
              <a:buAutoNum type="arabicPeriod"/>
            </a:pPr>
            <a:r>
              <a:rPr lang="en-GB" sz="1100">
                <a:solidFill>
                  <a:schemeClr val="dk1"/>
                </a:solidFill>
              </a:rPr>
              <a:t>View weeding reminders</a:t>
            </a:r>
            <a:endParaRPr sz="1100">
              <a:solidFill>
                <a:schemeClr val="dk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Shape 98"/>
          <p:cNvSpPr txBox="1"/>
          <p:nvPr>
            <p:ph type="title"/>
          </p:nvPr>
        </p:nvSpPr>
        <p:spPr>
          <a:xfrm>
            <a:off x="311700" y="64025"/>
            <a:ext cx="8832300" cy="572700"/>
          </a:xfrm>
          <a:prstGeom prst="rect">
            <a:avLst/>
          </a:prstGeom>
        </p:spPr>
        <p:txBody>
          <a:bodyPr anchorCtr="0" anchor="t" bIns="91425" lIns="91425" spcFirstLastPara="1" rIns="91425" wrap="square" tIns="91425">
            <a:noAutofit/>
          </a:bodyPr>
          <a:lstStyle/>
          <a:p>
            <a:pPr indent="0" lvl="0" marL="0" rtl="0">
              <a:spcBef>
                <a:spcPts val="0"/>
              </a:spcBef>
              <a:spcAft>
                <a:spcPts val="0"/>
              </a:spcAft>
              <a:buClr>
                <a:schemeClr val="dk1"/>
              </a:buClr>
              <a:buSzPts val="1100"/>
              <a:buFont typeface="Arial"/>
              <a:buNone/>
            </a:pPr>
            <a:r>
              <a:rPr b="1" lang="en-GB"/>
              <a:t>User and Task Identification - Frequency Analysis</a:t>
            </a:r>
            <a:endParaRPr b="1"/>
          </a:p>
        </p:txBody>
      </p:sp>
      <p:graphicFrame>
        <p:nvGraphicFramePr>
          <p:cNvPr id="99" name="Shape 99"/>
          <p:cNvGraphicFramePr/>
          <p:nvPr/>
        </p:nvGraphicFramePr>
        <p:xfrm>
          <a:off x="754363" y="1452725"/>
          <a:ext cx="3000000" cy="3000000"/>
        </p:xfrm>
        <a:graphic>
          <a:graphicData uri="http://schemas.openxmlformats.org/drawingml/2006/table">
            <a:tbl>
              <a:tblPr>
                <a:noFill/>
                <a:tableStyleId>{C62A2D6A-B3E2-490D-AA77-400388D1B6BB}</a:tableStyleId>
              </a:tblPr>
              <a:tblGrid>
                <a:gridCol w="1295625"/>
                <a:gridCol w="2917525"/>
                <a:gridCol w="3422125"/>
              </a:tblGrid>
              <a:tr h="357325">
                <a:tc>
                  <a:txBody>
                    <a:bodyPr>
                      <a:noAutofit/>
                    </a:bodyPr>
                    <a:lstStyle/>
                    <a:p>
                      <a:pPr indent="0" lvl="0" marL="0" rtl="0">
                        <a:spcBef>
                          <a:spcPts val="0"/>
                        </a:spcBef>
                        <a:spcAft>
                          <a:spcPts val="0"/>
                        </a:spcAft>
                        <a:buClr>
                          <a:schemeClr val="dk1"/>
                        </a:buClr>
                        <a:buSzPts val="1100"/>
                        <a:buFont typeface="Arial"/>
                        <a:buNone/>
                      </a:pPr>
                      <a:r>
                        <a:rPr b="1" lang="en-GB">
                          <a:solidFill>
                            <a:schemeClr val="dk1"/>
                          </a:solidFill>
                        </a:rPr>
                        <a:t>~Tasks~</a:t>
                      </a:r>
                      <a:endParaRPr b="1"/>
                    </a:p>
                  </a:txBody>
                  <a:tcPr marT="91425" marB="91425" marR="91425" marL="91425"/>
                </a:tc>
                <a:tc>
                  <a:txBody>
                    <a:bodyPr>
                      <a:noAutofit/>
                    </a:bodyPr>
                    <a:lstStyle/>
                    <a:p>
                      <a:pPr indent="0" lvl="0" marL="0" rtl="0">
                        <a:spcBef>
                          <a:spcPts val="0"/>
                        </a:spcBef>
                        <a:spcAft>
                          <a:spcPts val="0"/>
                        </a:spcAft>
                        <a:buNone/>
                      </a:pPr>
                      <a:r>
                        <a:rPr b="1" lang="en-GB"/>
                        <a:t>Less important</a:t>
                      </a:r>
                      <a:endParaRPr b="1"/>
                    </a:p>
                  </a:txBody>
                  <a:tcPr marT="91425" marB="91425" marR="91425" marL="91425"/>
                </a:tc>
                <a:tc>
                  <a:txBody>
                    <a:bodyPr>
                      <a:noAutofit/>
                    </a:bodyPr>
                    <a:lstStyle/>
                    <a:p>
                      <a:pPr indent="0" lvl="0" marL="0" rtl="0">
                        <a:spcBef>
                          <a:spcPts val="0"/>
                        </a:spcBef>
                        <a:spcAft>
                          <a:spcPts val="0"/>
                        </a:spcAft>
                        <a:buNone/>
                      </a:pPr>
                      <a:r>
                        <a:rPr b="1" lang="en-GB"/>
                        <a:t>More important</a:t>
                      </a:r>
                      <a:endParaRPr b="1"/>
                    </a:p>
                  </a:txBody>
                  <a:tcPr marT="91425" marB="91425" marR="91425" marL="91425"/>
                </a:tc>
              </a:tr>
              <a:tr h="1015850">
                <a:tc>
                  <a:txBody>
                    <a:bodyPr>
                      <a:noAutofit/>
                    </a:bodyPr>
                    <a:lstStyle/>
                    <a:p>
                      <a:pPr indent="0" lvl="0" marL="0" rtl="0">
                        <a:spcBef>
                          <a:spcPts val="0"/>
                        </a:spcBef>
                        <a:spcAft>
                          <a:spcPts val="0"/>
                        </a:spcAft>
                        <a:buNone/>
                      </a:pPr>
                      <a:r>
                        <a:rPr b="1" lang="en-GB"/>
                        <a:t>Infrequent</a:t>
                      </a:r>
                      <a:endParaRPr b="1"/>
                    </a:p>
                  </a:txBody>
                  <a:tcPr marT="91425" marB="91425" marR="91425" marL="91425"/>
                </a:tc>
                <a:tc>
                  <a:txBody>
                    <a:bodyPr>
                      <a:noAutofit/>
                    </a:bodyPr>
                    <a:lstStyle/>
                    <a:p>
                      <a:pPr indent="0" lvl="0" marL="0" marR="0" rtl="0">
                        <a:lnSpc>
                          <a:spcPct val="115000"/>
                        </a:lnSpc>
                        <a:spcBef>
                          <a:spcPts val="0"/>
                        </a:spcBef>
                        <a:spcAft>
                          <a:spcPts val="0"/>
                        </a:spcAft>
                        <a:buNone/>
                      </a:pPr>
                      <a:r>
                        <a:rPr lang="en-GB" sz="1100">
                          <a:solidFill>
                            <a:schemeClr val="dk1"/>
                          </a:solidFill>
                        </a:rPr>
                        <a:t>Information 2, 3, 4</a:t>
                      </a:r>
                      <a:endParaRPr sz="1100">
                        <a:solidFill>
                          <a:schemeClr val="dk1"/>
                        </a:solidFill>
                      </a:endParaRPr>
                    </a:p>
                    <a:p>
                      <a:pPr indent="0" lvl="0" marL="0" marR="0" rtl="0">
                        <a:lnSpc>
                          <a:spcPct val="115000"/>
                        </a:lnSpc>
                        <a:spcBef>
                          <a:spcPts val="0"/>
                        </a:spcBef>
                        <a:spcAft>
                          <a:spcPts val="0"/>
                        </a:spcAft>
                        <a:buNone/>
                      </a:pPr>
                      <a:r>
                        <a:t/>
                      </a:r>
                      <a:endParaRPr sz="1100">
                        <a:solidFill>
                          <a:schemeClr val="dk1"/>
                        </a:solidFill>
                      </a:endParaRPr>
                    </a:p>
                  </a:txBody>
                  <a:tcPr marT="91425" marB="91425" marR="91425" marL="91425"/>
                </a:tc>
                <a:tc>
                  <a:txBody>
                    <a:bodyPr>
                      <a:noAutofit/>
                    </a:bodyPr>
                    <a:lstStyle/>
                    <a:p>
                      <a:pPr indent="0" lvl="0" marL="0" marR="0" rtl="0">
                        <a:spcBef>
                          <a:spcPts val="0"/>
                        </a:spcBef>
                        <a:spcAft>
                          <a:spcPts val="0"/>
                        </a:spcAft>
                        <a:buClr>
                          <a:schemeClr val="dk1"/>
                        </a:buClr>
                        <a:buSzPts val="1100"/>
                        <a:buFont typeface="Arial"/>
                        <a:buNone/>
                      </a:pPr>
                      <a:r>
                        <a:rPr lang="en-GB" sz="1100">
                          <a:solidFill>
                            <a:schemeClr val="dk1"/>
                          </a:solidFill>
                        </a:rPr>
                        <a:t>Water 5, 6</a:t>
                      </a:r>
                      <a:endParaRPr sz="1100">
                        <a:solidFill>
                          <a:schemeClr val="dk1"/>
                        </a:solidFill>
                      </a:endParaRPr>
                    </a:p>
                    <a:p>
                      <a:pPr indent="0" lvl="0" marL="0" marR="0" rtl="0">
                        <a:spcBef>
                          <a:spcPts val="0"/>
                        </a:spcBef>
                        <a:spcAft>
                          <a:spcPts val="0"/>
                        </a:spcAft>
                        <a:buClr>
                          <a:schemeClr val="dk1"/>
                        </a:buClr>
                        <a:buSzPts val="1100"/>
                        <a:buFont typeface="Arial"/>
                        <a:buNone/>
                      </a:pPr>
                      <a:r>
                        <a:rPr lang="en-GB" sz="1100">
                          <a:solidFill>
                            <a:schemeClr val="dk1"/>
                          </a:solidFill>
                        </a:rPr>
                        <a:t>Air 3</a:t>
                      </a:r>
                      <a:endParaRPr sz="1100">
                        <a:solidFill>
                          <a:schemeClr val="dk1"/>
                        </a:solidFill>
                      </a:endParaRPr>
                    </a:p>
                    <a:p>
                      <a:pPr indent="0" lvl="0" marL="0" marR="0" rtl="0">
                        <a:spcBef>
                          <a:spcPts val="0"/>
                        </a:spcBef>
                        <a:spcAft>
                          <a:spcPts val="0"/>
                        </a:spcAft>
                        <a:buClr>
                          <a:schemeClr val="dk1"/>
                        </a:buClr>
                        <a:buSzPts val="1100"/>
                        <a:buFont typeface="Arial"/>
                        <a:buNone/>
                      </a:pPr>
                      <a:r>
                        <a:rPr lang="en-GB" sz="1100">
                          <a:solidFill>
                            <a:schemeClr val="dk1"/>
                          </a:solidFill>
                        </a:rPr>
                        <a:t>Light 6</a:t>
                      </a:r>
                      <a:endParaRPr sz="1100">
                        <a:solidFill>
                          <a:schemeClr val="dk1"/>
                        </a:solidFill>
                      </a:endParaRPr>
                    </a:p>
                    <a:p>
                      <a:pPr indent="0" lvl="0" marL="0" marR="0" rtl="0">
                        <a:spcBef>
                          <a:spcPts val="0"/>
                        </a:spcBef>
                        <a:spcAft>
                          <a:spcPts val="0"/>
                        </a:spcAft>
                        <a:buClr>
                          <a:schemeClr val="dk1"/>
                        </a:buClr>
                        <a:buSzPts val="1100"/>
                        <a:buFont typeface="Arial"/>
                        <a:buNone/>
                      </a:pPr>
                      <a:r>
                        <a:rPr lang="en-GB" sz="1100">
                          <a:solidFill>
                            <a:schemeClr val="dk1"/>
                          </a:solidFill>
                        </a:rPr>
                        <a:t>Soil 1, 2</a:t>
                      </a:r>
                      <a:endParaRPr sz="1100">
                        <a:solidFill>
                          <a:schemeClr val="dk1"/>
                        </a:solidFill>
                      </a:endParaRPr>
                    </a:p>
                  </a:txBody>
                  <a:tcPr marT="91425" marB="91425" marR="91425" marL="91425"/>
                </a:tc>
              </a:tr>
              <a:tr h="1436300">
                <a:tc>
                  <a:txBody>
                    <a:bodyPr>
                      <a:noAutofit/>
                    </a:bodyPr>
                    <a:lstStyle/>
                    <a:p>
                      <a:pPr indent="0" lvl="0" marL="0" rtl="0">
                        <a:spcBef>
                          <a:spcPts val="0"/>
                        </a:spcBef>
                        <a:spcAft>
                          <a:spcPts val="0"/>
                        </a:spcAft>
                        <a:buNone/>
                      </a:pPr>
                      <a:r>
                        <a:rPr b="1" lang="en-GB"/>
                        <a:t>Frequent</a:t>
                      </a:r>
                      <a:endParaRPr b="1"/>
                    </a:p>
                  </a:txBody>
                  <a:tcPr marT="91425" marB="91425" marR="91425" marL="91425"/>
                </a:tc>
                <a:tc>
                  <a:txBody>
                    <a:bodyPr>
                      <a:noAutofit/>
                    </a:bodyPr>
                    <a:lstStyle/>
                    <a:p>
                      <a:pPr indent="0" lvl="0" marL="0" marR="0" rtl="0">
                        <a:spcBef>
                          <a:spcPts val="0"/>
                        </a:spcBef>
                        <a:spcAft>
                          <a:spcPts val="0"/>
                        </a:spcAft>
                        <a:buNone/>
                      </a:pPr>
                      <a:r>
                        <a:rPr lang="en-GB" sz="1100"/>
                        <a:t>Water 2, 4</a:t>
                      </a:r>
                      <a:endParaRPr sz="1100"/>
                    </a:p>
                    <a:p>
                      <a:pPr indent="0" lvl="0" marL="0" marR="0" rtl="0">
                        <a:spcBef>
                          <a:spcPts val="0"/>
                        </a:spcBef>
                        <a:spcAft>
                          <a:spcPts val="0"/>
                        </a:spcAft>
                        <a:buNone/>
                      </a:pPr>
                      <a:r>
                        <a:rPr lang="en-GB" sz="1100"/>
                        <a:t>Air 2, 5</a:t>
                      </a:r>
                      <a:endParaRPr sz="1100"/>
                    </a:p>
                    <a:p>
                      <a:pPr indent="0" lvl="0" marL="0" marR="0" rtl="0">
                        <a:spcBef>
                          <a:spcPts val="0"/>
                        </a:spcBef>
                        <a:spcAft>
                          <a:spcPts val="0"/>
                        </a:spcAft>
                        <a:buNone/>
                      </a:pPr>
                      <a:r>
                        <a:rPr lang="en-GB" sz="1100"/>
                        <a:t>Light 2, 5</a:t>
                      </a:r>
                      <a:endParaRPr sz="1100"/>
                    </a:p>
                    <a:p>
                      <a:pPr indent="0" lvl="0" marL="0" marR="0" rtl="0">
                        <a:spcBef>
                          <a:spcPts val="0"/>
                        </a:spcBef>
                        <a:spcAft>
                          <a:spcPts val="0"/>
                        </a:spcAft>
                        <a:buNone/>
                      </a:pPr>
                      <a:r>
                        <a:rPr lang="en-GB" sz="1100"/>
                        <a:t>Soil 4</a:t>
                      </a:r>
                      <a:endParaRPr sz="1100"/>
                    </a:p>
                  </a:txBody>
                  <a:tcPr marT="91425" marB="91425" marR="91425" marL="91425"/>
                </a:tc>
                <a:tc>
                  <a:txBody>
                    <a:bodyPr>
                      <a:noAutofit/>
                    </a:bodyPr>
                    <a:lstStyle/>
                    <a:p>
                      <a:pPr indent="0" lvl="0" marL="0" rtl="0">
                        <a:spcBef>
                          <a:spcPts val="0"/>
                        </a:spcBef>
                        <a:spcAft>
                          <a:spcPts val="0"/>
                        </a:spcAft>
                        <a:buNone/>
                      </a:pPr>
                      <a:r>
                        <a:rPr lang="en-GB" sz="1100">
                          <a:solidFill>
                            <a:schemeClr val="dk1"/>
                          </a:solidFill>
                        </a:rPr>
                        <a:t>Water 1, 3</a:t>
                      </a:r>
                      <a:endParaRPr sz="1100">
                        <a:solidFill>
                          <a:schemeClr val="dk1"/>
                        </a:solidFill>
                      </a:endParaRPr>
                    </a:p>
                    <a:p>
                      <a:pPr indent="0" lvl="0" marL="0" rtl="0">
                        <a:spcBef>
                          <a:spcPts val="0"/>
                        </a:spcBef>
                        <a:spcAft>
                          <a:spcPts val="0"/>
                        </a:spcAft>
                        <a:buNone/>
                      </a:pPr>
                      <a:r>
                        <a:rPr lang="en-GB" sz="1100">
                          <a:solidFill>
                            <a:schemeClr val="dk1"/>
                          </a:solidFill>
                        </a:rPr>
                        <a:t>Air 1, 4, 6</a:t>
                      </a:r>
                      <a:endParaRPr sz="1100">
                        <a:solidFill>
                          <a:schemeClr val="dk1"/>
                        </a:solidFill>
                      </a:endParaRPr>
                    </a:p>
                    <a:p>
                      <a:pPr indent="0" lvl="0" marL="0" rtl="0">
                        <a:spcBef>
                          <a:spcPts val="0"/>
                        </a:spcBef>
                        <a:spcAft>
                          <a:spcPts val="0"/>
                        </a:spcAft>
                        <a:buNone/>
                      </a:pPr>
                      <a:r>
                        <a:rPr lang="en-GB" sz="1100">
                          <a:solidFill>
                            <a:schemeClr val="dk1"/>
                          </a:solidFill>
                        </a:rPr>
                        <a:t>Light 1, 3, 4</a:t>
                      </a:r>
                      <a:endParaRPr sz="1100">
                        <a:solidFill>
                          <a:schemeClr val="dk1"/>
                        </a:solidFill>
                      </a:endParaRPr>
                    </a:p>
                    <a:p>
                      <a:pPr indent="0" lvl="0" marL="0" rtl="0">
                        <a:spcBef>
                          <a:spcPts val="0"/>
                        </a:spcBef>
                        <a:spcAft>
                          <a:spcPts val="0"/>
                        </a:spcAft>
                        <a:buNone/>
                      </a:pPr>
                      <a:r>
                        <a:rPr lang="en-GB" sz="1100">
                          <a:solidFill>
                            <a:schemeClr val="dk1"/>
                          </a:solidFill>
                        </a:rPr>
                        <a:t>Soil 3</a:t>
                      </a:r>
                      <a:endParaRPr sz="1100">
                        <a:solidFill>
                          <a:schemeClr val="dk1"/>
                        </a:solidFill>
                      </a:endParaRPr>
                    </a:p>
                    <a:p>
                      <a:pPr indent="0" lvl="0" marL="0" rtl="0">
                        <a:spcBef>
                          <a:spcPts val="0"/>
                        </a:spcBef>
                        <a:spcAft>
                          <a:spcPts val="0"/>
                        </a:spcAft>
                        <a:buNone/>
                      </a:pPr>
                      <a:r>
                        <a:rPr lang="en-GB" sz="1100">
                          <a:solidFill>
                            <a:schemeClr val="dk1"/>
                          </a:solidFill>
                        </a:rPr>
                        <a:t>Information 1</a:t>
                      </a:r>
                      <a:endParaRPr sz="1100">
                        <a:solidFill>
                          <a:schemeClr val="dk1"/>
                        </a:solidFill>
                      </a:endParaRPr>
                    </a:p>
                  </a:txBody>
                  <a:tcPr marT="91425" marB="91425" marR="91425" marL="91425"/>
                </a:tc>
              </a:tr>
            </a:tbl>
          </a:graphicData>
        </a:graphic>
      </p:graphicFrame>
      <p:sp>
        <p:nvSpPr>
          <p:cNvPr id="100" name="Shape 100"/>
          <p:cNvSpPr txBox="1"/>
          <p:nvPr/>
        </p:nvSpPr>
        <p:spPr>
          <a:xfrm>
            <a:off x="394825" y="586925"/>
            <a:ext cx="8437500" cy="459000"/>
          </a:xfrm>
          <a:prstGeom prst="rect">
            <a:avLst/>
          </a:prstGeom>
          <a:noFill/>
          <a:ln>
            <a:noFill/>
          </a:ln>
        </p:spPr>
        <p:txBody>
          <a:bodyPr anchorCtr="0" anchor="t" bIns="91425" lIns="91425" spcFirstLastPara="1" rIns="91425" wrap="square" tIns="91425">
            <a:noAutofit/>
          </a:bodyPr>
          <a:lstStyle/>
          <a:p>
            <a:pPr indent="0" lvl="0" marL="0">
              <a:spcBef>
                <a:spcPts val="0"/>
              </a:spcBef>
              <a:spcAft>
                <a:spcPts val="0"/>
              </a:spcAft>
              <a:buClr>
                <a:schemeClr val="dk1"/>
              </a:buClr>
              <a:buSzPts val="1100"/>
              <a:buFont typeface="Arial"/>
              <a:buNone/>
            </a:pPr>
            <a:r>
              <a:rPr lang="en-GB" sz="1200">
                <a:solidFill>
                  <a:schemeClr val="dk1"/>
                </a:solidFill>
              </a:rPr>
              <a:t>The following table shows each task identified in the previous slides, ranked on how frequently they are carried out and how important they are to the user.</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Shape 105"/>
          <p:cNvSpPr txBox="1"/>
          <p:nvPr>
            <p:ph type="title"/>
          </p:nvPr>
        </p:nvSpPr>
        <p:spPr>
          <a:xfrm>
            <a:off x="311700" y="71600"/>
            <a:ext cx="8520600" cy="5727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b="1" lang="en-GB"/>
              <a:t>Preliminary Design Alternatives - Design 1</a:t>
            </a:r>
            <a:endParaRPr b="1"/>
          </a:p>
        </p:txBody>
      </p:sp>
      <p:pic>
        <p:nvPicPr>
          <p:cNvPr descr="DSC_1251.JPG" id="106" name="Shape 106"/>
          <p:cNvPicPr preferRelativeResize="0"/>
          <p:nvPr/>
        </p:nvPicPr>
        <p:blipFill rotWithShape="1">
          <a:blip r:embed="rId4">
            <a:alphaModFix/>
          </a:blip>
          <a:srcRect b="4019" l="18839" r="13661" t="3780"/>
          <a:stretch/>
        </p:blipFill>
        <p:spPr>
          <a:xfrm>
            <a:off x="3065000" y="644300"/>
            <a:ext cx="5653924" cy="4343751"/>
          </a:xfrm>
          <a:prstGeom prst="rect">
            <a:avLst/>
          </a:prstGeom>
          <a:noFill/>
          <a:ln>
            <a:noFill/>
          </a:ln>
        </p:spPr>
      </p:pic>
      <p:sp>
        <p:nvSpPr>
          <p:cNvPr id="107" name="Shape 107"/>
          <p:cNvSpPr txBox="1"/>
          <p:nvPr/>
        </p:nvSpPr>
        <p:spPr>
          <a:xfrm>
            <a:off x="0" y="555050"/>
            <a:ext cx="3065100" cy="4477800"/>
          </a:xfrm>
          <a:prstGeom prst="rect">
            <a:avLst/>
          </a:prstGeom>
          <a:noFill/>
          <a:ln>
            <a:noFill/>
          </a:ln>
        </p:spPr>
        <p:txBody>
          <a:bodyPr anchorCtr="0" anchor="t" bIns="91425" lIns="91425" spcFirstLastPara="1" rIns="91425" wrap="square" tIns="91425">
            <a:noAutofit/>
          </a:bodyPr>
          <a:lstStyle/>
          <a:p>
            <a:pPr indent="-304800" lvl="0" marL="457200" rtl="0">
              <a:spcBef>
                <a:spcPts val="0"/>
              </a:spcBef>
              <a:spcAft>
                <a:spcPts val="0"/>
              </a:spcAft>
              <a:buSzPts val="1200"/>
              <a:buAutoNum type="arabicParenR"/>
            </a:pPr>
            <a:r>
              <a:rPr b="1" lang="en-GB" sz="1200"/>
              <a:t>Home screen: </a:t>
            </a:r>
            <a:r>
              <a:rPr lang="en-GB" sz="1200"/>
              <a:t>S</a:t>
            </a:r>
            <a:r>
              <a:rPr lang="en-GB" sz="1200"/>
              <a:t>hows the </a:t>
            </a:r>
            <a:r>
              <a:rPr lang="en-GB" sz="1200"/>
              <a:t>bird's</a:t>
            </a:r>
            <a:r>
              <a:rPr lang="en-GB" sz="1200"/>
              <a:t> eye view of the garden, clicking a zone goes to (7).</a:t>
            </a:r>
            <a:endParaRPr sz="1200"/>
          </a:p>
          <a:p>
            <a:pPr indent="0" lvl="0" marL="457200" rtl="0">
              <a:spcBef>
                <a:spcPts val="0"/>
              </a:spcBef>
              <a:spcAft>
                <a:spcPts val="0"/>
              </a:spcAft>
              <a:buNone/>
            </a:pPr>
            <a:r>
              <a:t/>
            </a:r>
            <a:endParaRPr sz="1200"/>
          </a:p>
          <a:p>
            <a:pPr indent="-304800" lvl="0" marL="457200" rtl="0">
              <a:spcBef>
                <a:spcPts val="0"/>
              </a:spcBef>
              <a:spcAft>
                <a:spcPts val="0"/>
              </a:spcAft>
              <a:buSzPts val="1200"/>
              <a:buAutoNum type="arabicParenR"/>
            </a:pPr>
            <a:r>
              <a:rPr b="1" lang="en-GB" sz="1200"/>
              <a:t>Weather:</a:t>
            </a:r>
            <a:r>
              <a:rPr lang="en-GB" sz="1200"/>
              <a:t> When a day is clicked, it expands to show more detail like the expected low and high of the day</a:t>
            </a:r>
            <a:endParaRPr sz="1200"/>
          </a:p>
          <a:p>
            <a:pPr indent="0" lvl="0" marL="0" rtl="0">
              <a:spcBef>
                <a:spcPts val="0"/>
              </a:spcBef>
              <a:spcAft>
                <a:spcPts val="0"/>
              </a:spcAft>
              <a:buNone/>
            </a:pPr>
            <a:r>
              <a:t/>
            </a:r>
            <a:endParaRPr sz="1200"/>
          </a:p>
          <a:p>
            <a:pPr indent="-304800" lvl="0" marL="457200" rtl="0">
              <a:spcBef>
                <a:spcPts val="0"/>
              </a:spcBef>
              <a:spcAft>
                <a:spcPts val="0"/>
              </a:spcAft>
              <a:buSzPts val="1200"/>
              <a:buAutoNum type="arabicParenR"/>
            </a:pPr>
            <a:r>
              <a:rPr b="1" lang="en-GB" sz="1200"/>
              <a:t>Sprinklers: </a:t>
            </a:r>
            <a:r>
              <a:rPr lang="en-GB" sz="1200"/>
              <a:t>Can turn on and off the sprinklers in each zone.</a:t>
            </a:r>
            <a:endParaRPr sz="1200"/>
          </a:p>
          <a:p>
            <a:pPr indent="0" lvl="0" marL="0" rtl="0">
              <a:spcBef>
                <a:spcPts val="0"/>
              </a:spcBef>
              <a:spcAft>
                <a:spcPts val="0"/>
              </a:spcAft>
              <a:buNone/>
            </a:pPr>
            <a:r>
              <a:t/>
            </a:r>
            <a:endParaRPr sz="1200"/>
          </a:p>
          <a:p>
            <a:pPr indent="-304800" lvl="0" marL="457200" rtl="0">
              <a:spcBef>
                <a:spcPts val="0"/>
              </a:spcBef>
              <a:spcAft>
                <a:spcPts val="0"/>
              </a:spcAft>
              <a:buSzPts val="1200"/>
              <a:buAutoNum type="arabicParenR"/>
            </a:pPr>
            <a:r>
              <a:rPr b="1" lang="en-GB" sz="1200"/>
              <a:t>Statistics:</a:t>
            </a:r>
            <a:r>
              <a:rPr lang="en-GB" sz="1200"/>
              <a:t> </a:t>
            </a:r>
            <a:r>
              <a:rPr lang="en-GB" sz="1200"/>
              <a:t>Able to view the data by day, week, or month.</a:t>
            </a:r>
            <a:endParaRPr sz="1200"/>
          </a:p>
          <a:p>
            <a:pPr indent="0" lvl="0" marL="457200" rtl="0">
              <a:spcBef>
                <a:spcPts val="0"/>
              </a:spcBef>
              <a:spcAft>
                <a:spcPts val="0"/>
              </a:spcAft>
              <a:buNone/>
            </a:pPr>
            <a:r>
              <a:t/>
            </a:r>
            <a:endParaRPr sz="1200"/>
          </a:p>
          <a:p>
            <a:pPr indent="-304800" lvl="0" marL="457200" rtl="0">
              <a:spcBef>
                <a:spcPts val="0"/>
              </a:spcBef>
              <a:spcAft>
                <a:spcPts val="0"/>
              </a:spcAft>
              <a:buSzPts val="1200"/>
              <a:buAutoNum type="arabicParenR"/>
            </a:pPr>
            <a:r>
              <a:rPr b="1" lang="en-GB" sz="1200"/>
              <a:t>Log: </a:t>
            </a:r>
            <a:r>
              <a:rPr lang="en-GB" sz="1200"/>
              <a:t>Shows a list of </a:t>
            </a:r>
            <a:r>
              <a:rPr lang="en-GB" sz="1200"/>
              <a:t>activities</a:t>
            </a:r>
            <a:r>
              <a:rPr lang="en-GB" sz="1200"/>
              <a:t> completed by the user.</a:t>
            </a:r>
            <a:endParaRPr sz="1200"/>
          </a:p>
          <a:p>
            <a:pPr indent="0" lvl="0" marL="457200" rtl="0">
              <a:spcBef>
                <a:spcPts val="0"/>
              </a:spcBef>
              <a:spcAft>
                <a:spcPts val="0"/>
              </a:spcAft>
              <a:buNone/>
            </a:pPr>
            <a:r>
              <a:t/>
            </a:r>
            <a:endParaRPr sz="1200"/>
          </a:p>
          <a:p>
            <a:pPr indent="-304800" lvl="0" marL="457200" rtl="0">
              <a:spcBef>
                <a:spcPts val="0"/>
              </a:spcBef>
              <a:spcAft>
                <a:spcPts val="0"/>
              </a:spcAft>
              <a:buSzPts val="1200"/>
              <a:buAutoNum type="arabicParenR"/>
            </a:pPr>
            <a:r>
              <a:rPr b="1" lang="en-GB" sz="1200"/>
              <a:t>Hints &amp; Tips: </a:t>
            </a:r>
            <a:r>
              <a:rPr lang="en-GB" sz="1200"/>
              <a:t>Has a list of guides for gardening.</a:t>
            </a:r>
            <a:endParaRPr sz="1200"/>
          </a:p>
          <a:p>
            <a:pPr indent="0" lvl="0" marL="457200" rtl="0">
              <a:spcBef>
                <a:spcPts val="0"/>
              </a:spcBef>
              <a:spcAft>
                <a:spcPts val="0"/>
              </a:spcAft>
              <a:buNone/>
            </a:pPr>
            <a:r>
              <a:t/>
            </a:r>
            <a:endParaRPr sz="1200"/>
          </a:p>
          <a:p>
            <a:pPr indent="-304800" lvl="0" marL="457200" rtl="0">
              <a:spcBef>
                <a:spcPts val="0"/>
              </a:spcBef>
              <a:spcAft>
                <a:spcPts val="0"/>
              </a:spcAft>
              <a:buSzPts val="1200"/>
              <a:buAutoNum type="arabicParenR"/>
            </a:pPr>
            <a:r>
              <a:rPr b="1" lang="en-GB" sz="1200"/>
              <a:t>Zone description</a:t>
            </a:r>
            <a:r>
              <a:rPr lang="en-GB" sz="1200"/>
              <a:t>: Shows a live overview of data from the sensors in the given zone.</a:t>
            </a:r>
            <a:endParaRPr sz="1200"/>
          </a:p>
          <a:p>
            <a:pPr indent="0" lvl="0" marL="0">
              <a:spcBef>
                <a:spcPts val="0"/>
              </a:spcBef>
              <a:spcAft>
                <a:spcPts val="0"/>
              </a:spcAft>
              <a:buNone/>
            </a:pPr>
            <a:r>
              <a:t/>
            </a:r>
            <a:endParaRPr sz="12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